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3"/>
    <p:sldId id="261" r:id="rId4"/>
    <p:sldId id="262" r:id="rId5"/>
    <p:sldId id="263" r:id="rId7"/>
    <p:sldId id="264" r:id="rId8"/>
    <p:sldId id="265" r:id="rId9"/>
    <p:sldId id="266" r:id="rId10"/>
    <p:sldId id="267" r:id="rId11"/>
    <p:sldId id="268" r:id="rId12"/>
    <p:sldId id="269" r:id="rId13"/>
    <p:sldId id="290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18" r:id="rId30"/>
    <p:sldId id="285" r:id="rId31"/>
    <p:sldId id="286" r:id="rId32"/>
    <p:sldId id="287" r:id="rId33"/>
    <p:sldId id="288" r:id="rId34"/>
    <p:sldId id="289" r:id="rId35"/>
    <p:sldId id="25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68" y="57"/>
      </p:cViewPr>
      <p:guideLst>
        <p:guide orient="horz" pos="221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318" cy="6858318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60223" cy="35179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0.png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1.png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2.png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3.png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20240"/>
              </a:gs>
              <a:gs pos="100000">
                <a:srgbClr val="02034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17445">
              <a:defRPr/>
            </a:pPr>
            <a:endParaRPr lang="zh-CN" altLang="en-US" sz="476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275725"/>
            <a:ext cx="12191999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如何系统入门大模型</a:t>
            </a:r>
            <a:endParaRPr lang="zh-CN" altLang="en-US" sz="4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ctr"/>
            <a:endParaRPr lang="en-US" altLang="zh-CN" sz="3200" spc="26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ctr"/>
            <a:r>
              <a:rPr lang="en-US" altLang="zh-CN" sz="3200" spc="26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@</a:t>
            </a:r>
            <a:r>
              <a:rPr lang="zh-CN" altLang="en-US" sz="3200" spc="26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长琴</a:t>
            </a:r>
            <a:endParaRPr lang="zh-CN" altLang="en-US" sz="3200" spc="26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91" y="158199"/>
            <a:ext cx="1934831" cy="274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648017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更好地生成：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tempreture/</a:t>
            </a:r>
            <a:r>
              <a:rPr lang="en-US" sz="225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repetition_penalty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335" y="3994770"/>
            <a:ext cx="5525299" cy="1869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67" y="3994770"/>
            <a:ext cx="5524981" cy="18652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" y="1728517"/>
            <a:ext cx="11296654" cy="203829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39928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更好地生成：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top_p/top_k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727200"/>
            <a:ext cx="9563735" cy="2583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" y="4544695"/>
            <a:ext cx="5497195" cy="1868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25" y="4544695"/>
            <a:ext cx="5568315" cy="18681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312420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为什么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Token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有长度限制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Rounded Rectangle 4"/>
          <p:cNvSpPr>
            <a:spLocks noChangeArrowheads="1"/>
          </p:cNvSpPr>
          <p:nvPr/>
        </p:nvSpPr>
        <p:spPr bwMode="auto">
          <a:xfrm>
            <a:off x="650709" y="1713596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91"/>
          <p:cNvSpPr>
            <a:spLocks noChangeArrowheads="1"/>
          </p:cNvSpPr>
          <p:nvPr/>
        </p:nvSpPr>
        <p:spPr bwMode="auto">
          <a:xfrm>
            <a:off x="650709" y="3358199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" name="Rounded Rectangle 94"/>
          <p:cNvSpPr>
            <a:spLocks noChangeArrowheads="1"/>
          </p:cNvSpPr>
          <p:nvPr/>
        </p:nvSpPr>
        <p:spPr bwMode="auto">
          <a:xfrm>
            <a:off x="650709" y="5002804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47110" name="Elbow Connector 106"/>
          <p:cNvCxnSpPr>
            <a:cxnSpLocks noChangeShapeType="1"/>
          </p:cNvCxnSpPr>
          <p:nvPr/>
        </p:nvCxnSpPr>
        <p:spPr bwMode="auto">
          <a:xfrm>
            <a:off x="3811968" y="2381914"/>
            <a:ext cx="1295364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1" name="Elbow Connector 107"/>
          <p:cNvCxnSpPr>
            <a:cxnSpLocks noChangeShapeType="1"/>
          </p:cNvCxnSpPr>
          <p:nvPr/>
        </p:nvCxnSpPr>
        <p:spPr bwMode="auto">
          <a:xfrm flipV="1">
            <a:off x="3811968" y="4693250"/>
            <a:ext cx="1295364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2" name="Straight Connector 109"/>
          <p:cNvCxnSpPr>
            <a:cxnSpLocks noChangeShapeType="1"/>
          </p:cNvCxnSpPr>
          <p:nvPr/>
        </p:nvCxnSpPr>
        <p:spPr bwMode="auto">
          <a:xfrm>
            <a:off x="3811968" y="4079539"/>
            <a:ext cx="1295364" cy="349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Freeform 228"/>
          <p:cNvSpPr/>
          <p:nvPr/>
        </p:nvSpPr>
        <p:spPr bwMode="auto">
          <a:xfrm>
            <a:off x="836759" y="2065058"/>
            <a:ext cx="587041" cy="632126"/>
          </a:xfrm>
          <a:custGeom>
            <a:avLst/>
            <a:gdLst>
              <a:gd name="T0" fmla="*/ 2147483647 w 68"/>
              <a:gd name="T1" fmla="*/ 196876459 h 68"/>
              <a:gd name="T2" fmla="*/ 2147483647 w 68"/>
              <a:gd name="T3" fmla="*/ 2147483647 h 68"/>
              <a:gd name="T4" fmla="*/ 2147483647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2147483647 w 68"/>
              <a:gd name="T11" fmla="*/ 2147483647 h 68"/>
              <a:gd name="T12" fmla="*/ 1805864360 w 68"/>
              <a:gd name="T13" fmla="*/ 2147483647 h 68"/>
              <a:gd name="T14" fmla="*/ 1676872328 w 68"/>
              <a:gd name="T15" fmla="*/ 2147483647 h 68"/>
              <a:gd name="T16" fmla="*/ 1676872328 w 68"/>
              <a:gd name="T17" fmla="*/ 2147483647 h 68"/>
              <a:gd name="T18" fmla="*/ 1547880296 w 68"/>
              <a:gd name="T19" fmla="*/ 2147483647 h 68"/>
              <a:gd name="T20" fmla="*/ 1547880296 w 68"/>
              <a:gd name="T21" fmla="*/ 2147483647 h 68"/>
              <a:gd name="T22" fmla="*/ 2147483647 w 68"/>
              <a:gd name="T23" fmla="*/ 787497734 h 68"/>
              <a:gd name="T24" fmla="*/ 1031920197 w 68"/>
              <a:gd name="T25" fmla="*/ 2147483647 h 68"/>
              <a:gd name="T26" fmla="*/ 64496016 w 68"/>
              <a:gd name="T27" fmla="*/ 2147483647 h 68"/>
              <a:gd name="T28" fmla="*/ 0 w 68"/>
              <a:gd name="T29" fmla="*/ 2147483647 h 68"/>
              <a:gd name="T30" fmla="*/ 64496016 w 68"/>
              <a:gd name="T31" fmla="*/ 2147483647 h 68"/>
              <a:gd name="T32" fmla="*/ 2147483647 w 68"/>
              <a:gd name="T33" fmla="*/ 0 h 68"/>
              <a:gd name="T34" fmla="*/ 2147483647 w 68"/>
              <a:gd name="T35" fmla="*/ 0 h 68"/>
              <a:gd name="T36" fmla="*/ 2147483647 w 68"/>
              <a:gd name="T37" fmla="*/ 0 h 68"/>
              <a:gd name="T38" fmla="*/ 2147483647 w 68"/>
              <a:gd name="T39" fmla="*/ 196876459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" name="Freeform 135"/>
          <p:cNvSpPr>
            <a:spLocks noEditPoints="1"/>
          </p:cNvSpPr>
          <p:nvPr/>
        </p:nvSpPr>
        <p:spPr bwMode="auto">
          <a:xfrm>
            <a:off x="836759" y="3791575"/>
            <a:ext cx="576881" cy="577516"/>
          </a:xfrm>
          <a:custGeom>
            <a:avLst/>
            <a:gdLst>
              <a:gd name="T0" fmla="*/ 702354624 w 73"/>
              <a:gd name="T1" fmla="*/ 2135952444 h 68"/>
              <a:gd name="T2" fmla="*/ 432222188 w 73"/>
              <a:gd name="T3" fmla="*/ 2135952444 h 68"/>
              <a:gd name="T4" fmla="*/ 0 w 73"/>
              <a:gd name="T5" fmla="*/ 1807346083 h 68"/>
              <a:gd name="T6" fmla="*/ 270139786 w 73"/>
              <a:gd name="T7" fmla="*/ 1040590508 h 68"/>
              <a:gd name="T8" fmla="*/ 810412009 w 73"/>
              <a:gd name="T9" fmla="*/ 1204897389 h 68"/>
              <a:gd name="T10" fmla="*/ 1080551795 w 73"/>
              <a:gd name="T11" fmla="*/ 1150125962 h 68"/>
              <a:gd name="T12" fmla="*/ 1080551795 w 73"/>
              <a:gd name="T13" fmla="*/ 1314432842 h 68"/>
              <a:gd name="T14" fmla="*/ 1242634197 w 73"/>
              <a:gd name="T15" fmla="*/ 1862117510 h 68"/>
              <a:gd name="T16" fmla="*/ 702354624 w 73"/>
              <a:gd name="T17" fmla="*/ 2135952444 h 68"/>
              <a:gd name="T18" fmla="*/ 810412009 w 73"/>
              <a:gd name="T19" fmla="*/ 1040590508 h 68"/>
              <a:gd name="T20" fmla="*/ 270139786 w 73"/>
              <a:gd name="T21" fmla="*/ 492913241 h 68"/>
              <a:gd name="T22" fmla="*/ 810412009 w 73"/>
              <a:gd name="T23" fmla="*/ 0 h 68"/>
              <a:gd name="T24" fmla="*/ 1350691581 w 73"/>
              <a:gd name="T25" fmla="*/ 492913241 h 68"/>
              <a:gd name="T26" fmla="*/ 810412009 w 73"/>
              <a:gd name="T27" fmla="*/ 1040590508 h 68"/>
              <a:gd name="T28" fmla="*/ 2147483647 w 73"/>
              <a:gd name="T29" fmla="*/ 2147483647 h 68"/>
              <a:gd name="T30" fmla="*/ 1080551795 w 73"/>
              <a:gd name="T31" fmla="*/ 2147483647 h 68"/>
              <a:gd name="T32" fmla="*/ 540272222 w 73"/>
              <a:gd name="T33" fmla="*/ 2147483647 h 68"/>
              <a:gd name="T34" fmla="*/ 1242634197 w 73"/>
              <a:gd name="T35" fmla="*/ 1971652964 h 68"/>
              <a:gd name="T36" fmla="*/ 1999021188 w 73"/>
              <a:gd name="T37" fmla="*/ 2147483647 h 68"/>
              <a:gd name="T38" fmla="*/ 2147483647 w 73"/>
              <a:gd name="T39" fmla="*/ 1971652964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1999021188 w 73"/>
              <a:gd name="T45" fmla="*/ 2135952444 h 68"/>
              <a:gd name="T46" fmla="*/ 1188609179 w 73"/>
              <a:gd name="T47" fmla="*/ 1314432842 h 68"/>
              <a:gd name="T48" fmla="*/ 1999021188 w 73"/>
              <a:gd name="T49" fmla="*/ 492913241 h 68"/>
              <a:gd name="T50" fmla="*/ 2147483647 w 73"/>
              <a:gd name="T51" fmla="*/ 1314432842 h 68"/>
              <a:gd name="T52" fmla="*/ 1999021188 w 73"/>
              <a:gd name="T53" fmla="*/ 2135952444 h 68"/>
              <a:gd name="T54" fmla="*/ 2147483647 w 73"/>
              <a:gd name="T55" fmla="*/ 1040590508 h 68"/>
              <a:gd name="T56" fmla="*/ 2147483647 w 73"/>
              <a:gd name="T57" fmla="*/ 492913241 h 68"/>
              <a:gd name="T58" fmla="*/ 2147483647 w 73"/>
              <a:gd name="T59" fmla="*/ 0 h 68"/>
              <a:gd name="T60" fmla="*/ 2147483647 w 73"/>
              <a:gd name="T61" fmla="*/ 492913241 h 68"/>
              <a:gd name="T62" fmla="*/ 2147483647 w 73"/>
              <a:gd name="T63" fmla="*/ 1040590508 h 68"/>
              <a:gd name="T64" fmla="*/ 2147483647 w 73"/>
              <a:gd name="T65" fmla="*/ 2135952444 h 68"/>
              <a:gd name="T66" fmla="*/ 2147483647 w 73"/>
              <a:gd name="T67" fmla="*/ 2135952444 h 68"/>
              <a:gd name="T68" fmla="*/ 2147483647 w 73"/>
              <a:gd name="T69" fmla="*/ 1862117510 h 68"/>
              <a:gd name="T70" fmla="*/ 2147483647 w 73"/>
              <a:gd name="T71" fmla="*/ 1314432842 h 68"/>
              <a:gd name="T72" fmla="*/ 2147483647 w 73"/>
              <a:gd name="T73" fmla="*/ 1150125962 h 68"/>
              <a:gd name="T74" fmla="*/ 2147483647 w 73"/>
              <a:gd name="T75" fmla="*/ 1204897389 h 68"/>
              <a:gd name="T76" fmla="*/ 2147483647 w 73"/>
              <a:gd name="T77" fmla="*/ 1040590508 h 68"/>
              <a:gd name="T78" fmla="*/ 2147483647 w 73"/>
              <a:gd name="T79" fmla="*/ 1807346083 h 68"/>
              <a:gd name="T80" fmla="*/ 2147483647 w 73"/>
              <a:gd name="T81" fmla="*/ 2135952444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912004" y="5316167"/>
            <a:ext cx="440360" cy="690226"/>
          </a:xfrm>
          <a:custGeom>
            <a:avLst/>
            <a:gdLst>
              <a:gd name="T0" fmla="*/ 2147483647 w 42"/>
              <a:gd name="T1" fmla="*/ 2147483647 h 62"/>
              <a:gd name="T2" fmla="*/ 2147483647 w 42"/>
              <a:gd name="T3" fmla="*/ 2147483647 h 62"/>
              <a:gd name="T4" fmla="*/ 2147483647 w 42"/>
              <a:gd name="T5" fmla="*/ 2147483647 h 62"/>
              <a:gd name="T6" fmla="*/ 2147483647 w 42"/>
              <a:gd name="T7" fmla="*/ 2147483647 h 62"/>
              <a:gd name="T8" fmla="*/ 2147483647 w 42"/>
              <a:gd name="T9" fmla="*/ 2147483647 h 62"/>
              <a:gd name="T10" fmla="*/ 2147483647 w 42"/>
              <a:gd name="T11" fmla="*/ 2147483647 h 62"/>
              <a:gd name="T12" fmla="*/ 2147483647 w 42"/>
              <a:gd name="T13" fmla="*/ 2147483647 h 62"/>
              <a:gd name="T14" fmla="*/ 2147483647 w 42"/>
              <a:gd name="T15" fmla="*/ 2147483647 h 62"/>
              <a:gd name="T16" fmla="*/ 1997048693 w 42"/>
              <a:gd name="T17" fmla="*/ 2147483647 h 62"/>
              <a:gd name="T18" fmla="*/ 1426461959 w 42"/>
              <a:gd name="T19" fmla="*/ 2147483647 h 62"/>
              <a:gd name="T20" fmla="*/ 1046074054 w 42"/>
              <a:gd name="T21" fmla="*/ 2147483647 h 62"/>
              <a:gd name="T22" fmla="*/ 1046074054 w 42"/>
              <a:gd name="T23" fmla="*/ 2147483647 h 62"/>
              <a:gd name="T24" fmla="*/ 855875225 w 42"/>
              <a:gd name="T25" fmla="*/ 2147483647 h 62"/>
              <a:gd name="T26" fmla="*/ 950974639 w 42"/>
              <a:gd name="T27" fmla="*/ 2147483647 h 62"/>
              <a:gd name="T28" fmla="*/ 855875225 w 42"/>
              <a:gd name="T29" fmla="*/ 2147483647 h 62"/>
              <a:gd name="T30" fmla="*/ 1046074054 w 42"/>
              <a:gd name="T31" fmla="*/ 2147483647 h 62"/>
              <a:gd name="T32" fmla="*/ 475487320 w 42"/>
              <a:gd name="T33" fmla="*/ 2147483647 h 62"/>
              <a:gd name="T34" fmla="*/ 0 w 42"/>
              <a:gd name="T35" fmla="*/ 1695098164 h 62"/>
              <a:gd name="T36" fmla="*/ 1997048693 w 42"/>
              <a:gd name="T37" fmla="*/ 0 h 62"/>
              <a:gd name="T38" fmla="*/ 2147483647 w 42"/>
              <a:gd name="T39" fmla="*/ 1695098164 h 62"/>
              <a:gd name="T40" fmla="*/ 2147483647 w 42"/>
              <a:gd name="T41" fmla="*/ 2147483647 h 62"/>
              <a:gd name="T42" fmla="*/ 1997048693 w 42"/>
              <a:gd name="T43" fmla="*/ 565029487 h 62"/>
              <a:gd name="T44" fmla="*/ 570586734 w 42"/>
              <a:gd name="T45" fmla="*/ 1695098164 h 62"/>
              <a:gd name="T46" fmla="*/ 760775811 w 42"/>
              <a:gd name="T47" fmla="*/ 2147483647 h 62"/>
              <a:gd name="T48" fmla="*/ 1046074054 w 42"/>
              <a:gd name="T49" fmla="*/ 2147483647 h 62"/>
              <a:gd name="T50" fmla="*/ 1521561373 w 42"/>
              <a:gd name="T51" fmla="*/ 2147483647 h 62"/>
              <a:gd name="T52" fmla="*/ 2147483647 w 42"/>
              <a:gd name="T53" fmla="*/ 2147483647 h 62"/>
              <a:gd name="T54" fmla="*/ 2147483647 w 42"/>
              <a:gd name="T55" fmla="*/ 2147483647 h 62"/>
              <a:gd name="T56" fmla="*/ 2147483647 w 42"/>
              <a:gd name="T57" fmla="*/ 2147483647 h 62"/>
              <a:gd name="T58" fmla="*/ 2147483647 w 42"/>
              <a:gd name="T59" fmla="*/ 1695098164 h 62"/>
              <a:gd name="T60" fmla="*/ 1997048693 w 42"/>
              <a:gd name="T61" fmla="*/ 565029487 h 62"/>
              <a:gd name="T62" fmla="*/ 2147483647 w 42"/>
              <a:gd name="T63" fmla="*/ 1883447796 h 62"/>
              <a:gd name="T64" fmla="*/ 2147483647 w 42"/>
              <a:gd name="T65" fmla="*/ 1695098164 h 62"/>
              <a:gd name="T66" fmla="*/ 1997048693 w 42"/>
              <a:gd name="T67" fmla="*/ 1412588273 h 62"/>
              <a:gd name="T68" fmla="*/ 1901949279 w 42"/>
              <a:gd name="T69" fmla="*/ 1224238641 h 62"/>
              <a:gd name="T70" fmla="*/ 1997048693 w 42"/>
              <a:gd name="T71" fmla="*/ 1130068678 h 62"/>
              <a:gd name="T72" fmla="*/ 2147483647 w 42"/>
              <a:gd name="T73" fmla="*/ 1695098164 h 62"/>
              <a:gd name="T74" fmla="*/ 2147483647 w 42"/>
              <a:gd name="T75" fmla="*/ 1883447796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116" name="Rounded Rectangle 29"/>
          <p:cNvSpPr>
            <a:spLocks noChangeArrowheads="1"/>
          </p:cNvSpPr>
          <p:nvPr/>
        </p:nvSpPr>
        <p:spPr bwMode="auto">
          <a:xfrm>
            <a:off x="8719112" y="1713596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117" name="Rounded Rectangle 32"/>
          <p:cNvSpPr>
            <a:spLocks noChangeArrowheads="1"/>
          </p:cNvSpPr>
          <p:nvPr/>
        </p:nvSpPr>
        <p:spPr bwMode="auto">
          <a:xfrm>
            <a:off x="8719112" y="3358199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118" name="Rounded Rectangle 35"/>
          <p:cNvSpPr>
            <a:spLocks noChangeArrowheads="1"/>
          </p:cNvSpPr>
          <p:nvPr/>
        </p:nvSpPr>
        <p:spPr bwMode="auto">
          <a:xfrm>
            <a:off x="8719112" y="5002804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47119" name="Elbow Connector 45"/>
          <p:cNvCxnSpPr>
            <a:cxnSpLocks noChangeShapeType="1"/>
          </p:cNvCxnSpPr>
          <p:nvPr/>
        </p:nvCxnSpPr>
        <p:spPr bwMode="auto">
          <a:xfrm flipH="1">
            <a:off x="7273575" y="2381914"/>
            <a:ext cx="1322668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Elbow Connector 46"/>
          <p:cNvCxnSpPr>
            <a:cxnSpLocks noChangeShapeType="1"/>
          </p:cNvCxnSpPr>
          <p:nvPr/>
        </p:nvCxnSpPr>
        <p:spPr bwMode="auto">
          <a:xfrm flipH="1" flipV="1">
            <a:off x="7273575" y="4693250"/>
            <a:ext cx="1322668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7"/>
          <p:cNvCxnSpPr>
            <a:cxnSpLocks noChangeShapeType="1"/>
          </p:cNvCxnSpPr>
          <p:nvPr/>
        </p:nvCxnSpPr>
        <p:spPr bwMode="auto">
          <a:xfrm flipH="1">
            <a:off x="7273575" y="4079539"/>
            <a:ext cx="1322668" cy="349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2" name="Freeform 105"/>
          <p:cNvSpPr>
            <a:spLocks noEditPoints="1"/>
          </p:cNvSpPr>
          <p:nvPr/>
        </p:nvSpPr>
        <p:spPr bwMode="auto">
          <a:xfrm>
            <a:off x="10970759" y="2105062"/>
            <a:ext cx="534020" cy="573707"/>
          </a:xfrm>
          <a:custGeom>
            <a:avLst/>
            <a:gdLst>
              <a:gd name="T0" fmla="*/ 0 w 71"/>
              <a:gd name="T1" fmla="*/ 2147483647 h 71"/>
              <a:gd name="T2" fmla="*/ 440801755 w 71"/>
              <a:gd name="T3" fmla="*/ 1537775168 h 71"/>
              <a:gd name="T4" fmla="*/ 195913446 w 71"/>
              <a:gd name="T5" fmla="*/ 1587379909 h 71"/>
              <a:gd name="T6" fmla="*/ 342845032 w 71"/>
              <a:gd name="T7" fmla="*/ 1240139674 h 71"/>
              <a:gd name="T8" fmla="*/ 293863171 w 71"/>
              <a:gd name="T9" fmla="*/ 2083434370 h 71"/>
              <a:gd name="T10" fmla="*/ 538751479 w 71"/>
              <a:gd name="T11" fmla="*/ 1934620145 h 71"/>
              <a:gd name="T12" fmla="*/ 734664926 w 71"/>
              <a:gd name="T13" fmla="*/ 2147483647 h 71"/>
              <a:gd name="T14" fmla="*/ 0 w 71"/>
              <a:gd name="T15" fmla="*/ 2147483647 h 71"/>
              <a:gd name="T16" fmla="*/ 342845032 w 71"/>
              <a:gd name="T17" fmla="*/ 2147483647 h 71"/>
              <a:gd name="T18" fmla="*/ 244888309 w 71"/>
              <a:gd name="T19" fmla="*/ 2147483647 h 71"/>
              <a:gd name="T20" fmla="*/ 440801755 w 71"/>
              <a:gd name="T21" fmla="*/ 2147483647 h 71"/>
              <a:gd name="T22" fmla="*/ 244888309 w 71"/>
              <a:gd name="T23" fmla="*/ 2147483647 h 71"/>
              <a:gd name="T24" fmla="*/ 48974862 w 71"/>
              <a:gd name="T25" fmla="*/ 2147483647 h 71"/>
              <a:gd name="T26" fmla="*/ 685690063 w 71"/>
              <a:gd name="T27" fmla="*/ 2147483647 h 71"/>
              <a:gd name="T28" fmla="*/ 489776617 w 71"/>
              <a:gd name="T29" fmla="*/ 2147483647 h 71"/>
              <a:gd name="T30" fmla="*/ 342845032 w 71"/>
              <a:gd name="T31" fmla="*/ 2147483647 h 71"/>
              <a:gd name="T32" fmla="*/ 48974862 w 71"/>
              <a:gd name="T33" fmla="*/ 992115965 h 71"/>
              <a:gd name="T34" fmla="*/ 293863171 w 71"/>
              <a:gd name="T35" fmla="*/ 793689955 h 71"/>
              <a:gd name="T36" fmla="*/ 293863171 w 71"/>
              <a:gd name="T37" fmla="*/ 297635494 h 71"/>
              <a:gd name="T38" fmla="*/ 195913446 w 71"/>
              <a:gd name="T39" fmla="*/ 396844977 h 71"/>
              <a:gd name="T40" fmla="*/ 293863171 w 71"/>
              <a:gd name="T41" fmla="*/ 0 h 71"/>
              <a:gd name="T42" fmla="*/ 538751479 w 71"/>
              <a:gd name="T43" fmla="*/ 793689955 h 71"/>
              <a:gd name="T44" fmla="*/ 734664926 w 71"/>
              <a:gd name="T45" fmla="*/ 992115965 h 71"/>
              <a:gd name="T46" fmla="*/ 2147483647 w 71"/>
              <a:gd name="T47" fmla="*/ 992115965 h 71"/>
              <a:gd name="T48" fmla="*/ 979553234 w 71"/>
              <a:gd name="T49" fmla="*/ 942504180 h 71"/>
              <a:gd name="T50" fmla="*/ 1028535095 w 71"/>
              <a:gd name="T51" fmla="*/ 496054461 h 71"/>
              <a:gd name="T52" fmla="*/ 2147483647 w 71"/>
              <a:gd name="T53" fmla="*/ 545659203 h 71"/>
              <a:gd name="T54" fmla="*/ 2147483647 w 71"/>
              <a:gd name="T55" fmla="*/ 1934620145 h 71"/>
              <a:gd name="T56" fmla="*/ 1028535095 w 71"/>
              <a:gd name="T57" fmla="*/ 1984224887 h 71"/>
              <a:gd name="T58" fmla="*/ 979553234 w 71"/>
              <a:gd name="T59" fmla="*/ 1537775168 h 71"/>
              <a:gd name="T60" fmla="*/ 2147483647 w 71"/>
              <a:gd name="T61" fmla="*/ 1488170426 h 71"/>
              <a:gd name="T62" fmla="*/ 2147483647 w 71"/>
              <a:gd name="T63" fmla="*/ 1934620145 h 71"/>
              <a:gd name="T64" fmla="*/ 2147483647 w 71"/>
              <a:gd name="T65" fmla="*/ 2147483647 h 71"/>
              <a:gd name="T66" fmla="*/ 979553234 w 71"/>
              <a:gd name="T67" fmla="*/ 2147483647 h 71"/>
              <a:gd name="T68" fmla="*/ 1028535095 w 71"/>
              <a:gd name="T69" fmla="*/ 2147483647 h 71"/>
              <a:gd name="T70" fmla="*/ 2147483647 w 71"/>
              <a:gd name="T71" fmla="*/ 2147483647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123" name="Freeform 66"/>
          <p:cNvSpPr>
            <a:spLocks noEditPoints="1"/>
          </p:cNvSpPr>
          <p:nvPr/>
        </p:nvSpPr>
        <p:spPr bwMode="auto">
          <a:xfrm>
            <a:off x="10970759" y="3791575"/>
            <a:ext cx="561324" cy="464490"/>
          </a:xfrm>
          <a:custGeom>
            <a:avLst/>
            <a:gdLst>
              <a:gd name="T0" fmla="*/ 1525992042 w 72"/>
              <a:gd name="T1" fmla="*/ 2142467510 h 56"/>
              <a:gd name="T2" fmla="*/ 1157649136 w 72"/>
              <a:gd name="T3" fmla="*/ 2090210618 h 56"/>
              <a:gd name="T4" fmla="*/ 578824568 w 72"/>
              <a:gd name="T5" fmla="*/ 2147483647 h 56"/>
              <a:gd name="T6" fmla="*/ 368342907 w 72"/>
              <a:gd name="T7" fmla="*/ 2147483647 h 56"/>
              <a:gd name="T8" fmla="*/ 368342907 w 72"/>
              <a:gd name="T9" fmla="*/ 2147483647 h 56"/>
              <a:gd name="T10" fmla="*/ 315722492 w 72"/>
              <a:gd name="T11" fmla="*/ 2147483647 h 56"/>
              <a:gd name="T12" fmla="*/ 315722492 w 72"/>
              <a:gd name="T13" fmla="*/ 2147483647 h 56"/>
              <a:gd name="T14" fmla="*/ 578824568 w 72"/>
              <a:gd name="T15" fmla="*/ 1881190279 h 56"/>
              <a:gd name="T16" fmla="*/ 0 w 72"/>
              <a:gd name="T17" fmla="*/ 1045108923 h 56"/>
              <a:gd name="T18" fmla="*/ 1525992042 w 72"/>
              <a:gd name="T19" fmla="*/ 0 h 56"/>
              <a:gd name="T20" fmla="*/ 2147483647 w 72"/>
              <a:gd name="T21" fmla="*/ 1045108923 h 56"/>
              <a:gd name="T22" fmla="*/ 1525992042 w 72"/>
              <a:gd name="T23" fmla="*/ 2142467510 h 56"/>
              <a:gd name="T24" fmla="*/ 2147483647 w 72"/>
              <a:gd name="T25" fmla="*/ 2147483647 h 56"/>
              <a:gd name="T26" fmla="*/ 2147483647 w 72"/>
              <a:gd name="T27" fmla="*/ 2147483647 h 56"/>
              <a:gd name="T28" fmla="*/ 2147483647 w 72"/>
              <a:gd name="T29" fmla="*/ 2147483647 h 56"/>
              <a:gd name="T30" fmla="*/ 2147483647 w 72"/>
              <a:gd name="T31" fmla="*/ 2147483647 h 56"/>
              <a:gd name="T32" fmla="*/ 2147483647 w 72"/>
              <a:gd name="T33" fmla="*/ 2147483647 h 56"/>
              <a:gd name="T34" fmla="*/ 2147483647 w 72"/>
              <a:gd name="T35" fmla="*/ 2147483647 h 56"/>
              <a:gd name="T36" fmla="*/ 2147483647 w 72"/>
              <a:gd name="T37" fmla="*/ 2147483647 h 56"/>
              <a:gd name="T38" fmla="*/ 1315510381 w 72"/>
              <a:gd name="T39" fmla="*/ 2147483647 h 56"/>
              <a:gd name="T40" fmla="*/ 1525992042 w 72"/>
              <a:gd name="T41" fmla="*/ 2147483647 h 56"/>
              <a:gd name="T42" fmla="*/ 2147483647 w 72"/>
              <a:gd name="T43" fmla="*/ 2037960955 h 56"/>
              <a:gd name="T44" fmla="*/ 2147483647 w 72"/>
              <a:gd name="T45" fmla="*/ 1045108923 h 56"/>
              <a:gd name="T46" fmla="*/ 2147483647 w 72"/>
              <a:gd name="T47" fmla="*/ 731574801 h 56"/>
              <a:gd name="T48" fmla="*/ 2147483647 w 72"/>
              <a:gd name="T49" fmla="*/ 1567663385 h 56"/>
              <a:gd name="T50" fmla="*/ 2147483647 w 72"/>
              <a:gd name="T51" fmla="*/ 2147483647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124" name="Freeform 15"/>
          <p:cNvSpPr>
            <a:spLocks noEditPoints="1"/>
          </p:cNvSpPr>
          <p:nvPr/>
        </p:nvSpPr>
        <p:spPr bwMode="auto">
          <a:xfrm>
            <a:off x="10941550" y="5445387"/>
            <a:ext cx="703243" cy="561006"/>
          </a:xfrm>
          <a:custGeom>
            <a:avLst/>
            <a:gdLst>
              <a:gd name="T0" fmla="*/ 2147483647 w 168"/>
              <a:gd name="T1" fmla="*/ 1897397639 h 126"/>
              <a:gd name="T2" fmla="*/ 0 w 168"/>
              <a:gd name="T3" fmla="*/ 1897397639 h 126"/>
              <a:gd name="T4" fmla="*/ 0 w 168"/>
              <a:gd name="T5" fmla="*/ 0 h 126"/>
              <a:gd name="T6" fmla="*/ 151568301 w 168"/>
              <a:gd name="T7" fmla="*/ 0 h 126"/>
              <a:gd name="T8" fmla="*/ 151568301 w 168"/>
              <a:gd name="T9" fmla="*/ 1731752244 h 126"/>
              <a:gd name="T10" fmla="*/ 2147483647 w 168"/>
              <a:gd name="T11" fmla="*/ 1731752244 h 126"/>
              <a:gd name="T12" fmla="*/ 2147483647 w 168"/>
              <a:gd name="T13" fmla="*/ 1897397639 h 126"/>
              <a:gd name="T14" fmla="*/ 818457926 w 168"/>
              <a:gd name="T15" fmla="*/ 1566106850 h 126"/>
              <a:gd name="T16" fmla="*/ 485013113 w 168"/>
              <a:gd name="T17" fmla="*/ 1566106850 h 126"/>
              <a:gd name="T18" fmla="*/ 485013113 w 168"/>
              <a:gd name="T19" fmla="*/ 948698819 h 126"/>
              <a:gd name="T20" fmla="*/ 818457926 w 168"/>
              <a:gd name="T21" fmla="*/ 948698819 h 126"/>
              <a:gd name="T22" fmla="*/ 818457926 w 168"/>
              <a:gd name="T23" fmla="*/ 1566106850 h 126"/>
              <a:gd name="T24" fmla="*/ 1273158936 w 168"/>
              <a:gd name="T25" fmla="*/ 1566106850 h 126"/>
              <a:gd name="T26" fmla="*/ 970026227 w 168"/>
              <a:gd name="T27" fmla="*/ 1566106850 h 126"/>
              <a:gd name="T28" fmla="*/ 970026227 w 168"/>
              <a:gd name="T29" fmla="*/ 286117242 h 126"/>
              <a:gd name="T30" fmla="*/ 1273158936 w 168"/>
              <a:gd name="T31" fmla="*/ 286117242 h 126"/>
              <a:gd name="T32" fmla="*/ 1273158936 w 168"/>
              <a:gd name="T33" fmla="*/ 1566106850 h 126"/>
              <a:gd name="T34" fmla="*/ 1758172049 w 168"/>
              <a:gd name="T35" fmla="*/ 1566106850 h 126"/>
              <a:gd name="T36" fmla="*/ 1439883289 w 168"/>
              <a:gd name="T37" fmla="*/ 1566106850 h 126"/>
              <a:gd name="T38" fmla="*/ 1439883289 w 168"/>
              <a:gd name="T39" fmla="*/ 617408031 h 126"/>
              <a:gd name="T40" fmla="*/ 1758172049 w 168"/>
              <a:gd name="T41" fmla="*/ 617408031 h 126"/>
              <a:gd name="T42" fmla="*/ 1758172049 w 168"/>
              <a:gd name="T43" fmla="*/ 1566106850 h 126"/>
              <a:gd name="T44" fmla="*/ 2147483647 w 168"/>
              <a:gd name="T45" fmla="*/ 1566106850 h 126"/>
              <a:gd name="T46" fmla="*/ 1924896402 w 168"/>
              <a:gd name="T47" fmla="*/ 1566106850 h 126"/>
              <a:gd name="T48" fmla="*/ 1924896402 w 168"/>
              <a:gd name="T49" fmla="*/ 135528403 h 126"/>
              <a:gd name="T50" fmla="*/ 2147483647 w 168"/>
              <a:gd name="T51" fmla="*/ 135528403 h 126"/>
              <a:gd name="T52" fmla="*/ 2147483647 w 168"/>
              <a:gd name="T53" fmla="*/ 1566106850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" name="Freeform 54@|5FFC:14657585|FBC:16777215|LFC:11765543|LBC:16777215"/>
          <p:cNvSpPr/>
          <p:nvPr/>
        </p:nvSpPr>
        <p:spPr bwMode="auto">
          <a:xfrm>
            <a:off x="5259411" y="3114049"/>
            <a:ext cx="1875738" cy="2001782"/>
          </a:xfrm>
          <a:custGeom>
            <a:avLst/>
            <a:gdLst>
              <a:gd name="T0" fmla="*/ 0 w 661361"/>
              <a:gd name="T1" fmla="*/ 2301201 h 661361"/>
              <a:gd name="T2" fmla="*/ 674011 w 661361"/>
              <a:gd name="T3" fmla="*/ 674006 h 661361"/>
              <a:gd name="T4" fmla="*/ 2301209 w 661361"/>
              <a:gd name="T5" fmla="*/ 0 h 661361"/>
              <a:gd name="T6" fmla="*/ 3928406 w 661361"/>
              <a:gd name="T7" fmla="*/ 674011 h 661361"/>
              <a:gd name="T8" fmla="*/ 4602410 w 661361"/>
              <a:gd name="T9" fmla="*/ 2301209 h 661361"/>
              <a:gd name="T10" fmla="*/ 3928406 w 661361"/>
              <a:gd name="T11" fmla="*/ 3928406 h 661361"/>
              <a:gd name="T12" fmla="*/ 2301209 w 661361"/>
              <a:gd name="T13" fmla="*/ 4602410 h 661361"/>
              <a:gd name="T14" fmla="*/ 674011 w 661361"/>
              <a:gd name="T15" fmla="*/ 3928406 h 661361"/>
              <a:gd name="T16" fmla="*/ 8 w 661361"/>
              <a:gd name="T17" fmla="*/ 2301209 h 661361"/>
              <a:gd name="T18" fmla="*/ 0 w 661361"/>
              <a:gd name="T19" fmla="*/ 2301201 h 6613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0778" tIns="70778" rIns="70778" bIns="70778"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" name="Freeform 78@|5FFC:0|FBC:0|LFC:16777215|LBC:16777215"/>
          <p:cNvSpPr>
            <a:spLocks noEditPoints="1"/>
          </p:cNvSpPr>
          <p:nvPr/>
        </p:nvSpPr>
        <p:spPr bwMode="auto">
          <a:xfrm>
            <a:off x="5807400" y="3509325"/>
            <a:ext cx="779758" cy="1211228"/>
          </a:xfrm>
          <a:custGeom>
            <a:avLst/>
            <a:gdLst>
              <a:gd name="T0" fmla="*/ 2147483647 w 85"/>
              <a:gd name="T1" fmla="*/ 0 h 123"/>
              <a:gd name="T2" fmla="*/ 0 w 85"/>
              <a:gd name="T3" fmla="*/ 2147483647 h 123"/>
              <a:gd name="T4" fmla="*/ 1384128682 w 85"/>
              <a:gd name="T5" fmla="*/ 2147483647 h 123"/>
              <a:gd name="T6" fmla="*/ 2147483647 w 85"/>
              <a:gd name="T7" fmla="*/ 2147483647 h 123"/>
              <a:gd name="T8" fmla="*/ 2147483647 w 85"/>
              <a:gd name="T9" fmla="*/ 2147483647 h 123"/>
              <a:gd name="T10" fmla="*/ 2147483647 w 85"/>
              <a:gd name="T11" fmla="*/ 2147483647 h 123"/>
              <a:gd name="T12" fmla="*/ 2147483647 w 85"/>
              <a:gd name="T13" fmla="*/ 0 h 123"/>
              <a:gd name="T14" fmla="*/ 2147483647 w 85"/>
              <a:gd name="T15" fmla="*/ 2147483647 h 123"/>
              <a:gd name="T16" fmla="*/ 2147483647 w 85"/>
              <a:gd name="T17" fmla="*/ 2147483647 h 123"/>
              <a:gd name="T18" fmla="*/ 2147483647 w 85"/>
              <a:gd name="T19" fmla="*/ 2147483647 h 123"/>
              <a:gd name="T20" fmla="*/ 2147483647 w 85"/>
              <a:gd name="T21" fmla="*/ 2147483647 h 123"/>
              <a:gd name="T22" fmla="*/ 2147483647 w 85"/>
              <a:gd name="T23" fmla="*/ 2147483647 h 123"/>
              <a:gd name="T24" fmla="*/ 2147483647 w 85"/>
              <a:gd name="T25" fmla="*/ 2147483647 h 123"/>
              <a:gd name="T26" fmla="*/ 2147483647 w 85"/>
              <a:gd name="T27" fmla="*/ 2147483647 h 123"/>
              <a:gd name="T28" fmla="*/ 2147483647 w 85"/>
              <a:gd name="T29" fmla="*/ 2147483647 h 123"/>
              <a:gd name="T30" fmla="*/ 1966917460 w 85"/>
              <a:gd name="T31" fmla="*/ 2147483647 h 123"/>
              <a:gd name="T32" fmla="*/ 2147483647 w 85"/>
              <a:gd name="T33" fmla="*/ 2147483647 h 123"/>
              <a:gd name="T34" fmla="*/ 2147483647 w 85"/>
              <a:gd name="T35" fmla="*/ 2147483647 h 123"/>
              <a:gd name="T36" fmla="*/ 2147483647 w 85"/>
              <a:gd name="T37" fmla="*/ 2147483647 h 123"/>
              <a:gd name="T38" fmla="*/ 2147483647 w 85"/>
              <a:gd name="T39" fmla="*/ 2147483647 h 123"/>
              <a:gd name="T40" fmla="*/ 2147483647 w 85"/>
              <a:gd name="T41" fmla="*/ 2147483647 h 123"/>
              <a:gd name="T42" fmla="*/ 2147483647 w 85"/>
              <a:gd name="T43" fmla="*/ 2147483647 h 123"/>
              <a:gd name="T44" fmla="*/ 2147483647 w 85"/>
              <a:gd name="T45" fmla="*/ 2147483647 h 123"/>
              <a:gd name="T46" fmla="*/ 2147483647 w 85"/>
              <a:gd name="T47" fmla="*/ 2147483647 h 123"/>
              <a:gd name="T48" fmla="*/ 1748374869 w 85"/>
              <a:gd name="T49" fmla="*/ 2147483647 h 123"/>
              <a:gd name="T50" fmla="*/ 1311281152 w 85"/>
              <a:gd name="T51" fmla="*/ 2147483647 h 123"/>
              <a:gd name="T52" fmla="*/ 582788778 w 85"/>
              <a:gd name="T53" fmla="*/ 2147483647 h 123"/>
              <a:gd name="T54" fmla="*/ 2147483647 w 85"/>
              <a:gd name="T55" fmla="*/ 589322806 h 123"/>
              <a:gd name="T56" fmla="*/ 2147483647 w 85"/>
              <a:gd name="T57" fmla="*/ 2147483647 h 123"/>
              <a:gd name="T58" fmla="*/ 2147483647 w 85"/>
              <a:gd name="T59" fmla="*/ 2147483647 h 123"/>
              <a:gd name="T60" fmla="*/ 2147483647 w 85"/>
              <a:gd name="T61" fmla="*/ 2147483647 h 123"/>
              <a:gd name="T62" fmla="*/ 2147483647 w 85"/>
              <a:gd name="T63" fmla="*/ 2147483647 h 123"/>
              <a:gd name="T64" fmla="*/ 2147483647 w 85"/>
              <a:gd name="T65" fmla="*/ 2147483647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5" h="123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14" y="74"/>
                  <a:pt x="19" y="88"/>
                </a:cubicBezTo>
                <a:cubicBezTo>
                  <a:pt x="27" y="110"/>
                  <a:pt x="26" y="123"/>
                  <a:pt x="42" y="123"/>
                </a:cubicBezTo>
                <a:cubicBezTo>
                  <a:pt x="59" y="123"/>
                  <a:pt x="58" y="110"/>
                  <a:pt x="65" y="88"/>
                </a:cubicBezTo>
                <a:cubicBezTo>
                  <a:pt x="70" y="74"/>
                  <a:pt x="85" y="57"/>
                  <a:pt x="85" y="42"/>
                </a:cubicBezTo>
                <a:cubicBezTo>
                  <a:pt x="85" y="19"/>
                  <a:pt x="66" y="0"/>
                  <a:pt x="42" y="0"/>
                </a:cubicBezTo>
                <a:close/>
                <a:moveTo>
                  <a:pt x="52" y="104"/>
                </a:moveTo>
                <a:cubicBezTo>
                  <a:pt x="33" y="106"/>
                  <a:pt x="33" y="106"/>
                  <a:pt x="33" y="106"/>
                </a:cubicBezTo>
                <a:cubicBezTo>
                  <a:pt x="33" y="104"/>
                  <a:pt x="32" y="102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55" y="96"/>
                  <a:pt x="55" y="96"/>
                  <a:pt x="55" y="96"/>
                </a:cubicBezTo>
                <a:cubicBezTo>
                  <a:pt x="54" y="97"/>
                  <a:pt x="54" y="98"/>
                  <a:pt x="54" y="99"/>
                </a:cubicBezTo>
                <a:cubicBezTo>
                  <a:pt x="53" y="101"/>
                  <a:pt x="53" y="103"/>
                  <a:pt x="52" y="104"/>
                </a:cubicBezTo>
                <a:close/>
                <a:moveTo>
                  <a:pt x="30" y="95"/>
                </a:moveTo>
                <a:cubicBezTo>
                  <a:pt x="29" y="93"/>
                  <a:pt x="28" y="91"/>
                  <a:pt x="2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6" y="91"/>
                  <a:pt x="56" y="92"/>
                </a:cubicBezTo>
                <a:lnTo>
                  <a:pt x="30" y="95"/>
                </a:lnTo>
                <a:close/>
                <a:moveTo>
                  <a:pt x="42" y="115"/>
                </a:moveTo>
                <a:cubicBezTo>
                  <a:pt x="38" y="115"/>
                  <a:pt x="37" y="114"/>
                  <a:pt x="35" y="110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114"/>
                  <a:pt x="47" y="115"/>
                  <a:pt x="42" y="115"/>
                </a:cubicBezTo>
                <a:close/>
                <a:moveTo>
                  <a:pt x="60" y="8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76"/>
                  <a:pt x="20" y="72"/>
                  <a:pt x="18" y="68"/>
                </a:cubicBezTo>
                <a:cubicBezTo>
                  <a:pt x="13" y="59"/>
                  <a:pt x="8" y="50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7" y="23"/>
                  <a:pt x="77" y="42"/>
                </a:cubicBezTo>
                <a:cubicBezTo>
                  <a:pt x="77" y="50"/>
                  <a:pt x="72" y="59"/>
                  <a:pt x="67" y="68"/>
                </a:cubicBezTo>
                <a:cubicBezTo>
                  <a:pt x="64" y="72"/>
                  <a:pt x="62" y="76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" name="Freeform 79@|5FFC:0|FBC:0|LFC:16777215|LBC:16777215"/>
          <p:cNvSpPr>
            <a:spLocks noEditPoints="1"/>
          </p:cNvSpPr>
          <p:nvPr/>
        </p:nvSpPr>
        <p:spPr bwMode="auto">
          <a:xfrm>
            <a:off x="5982974" y="3695058"/>
            <a:ext cx="228912" cy="246056"/>
          </a:xfrm>
          <a:custGeom>
            <a:avLst/>
            <a:gdLst>
              <a:gd name="T0" fmla="*/ 1665270863 w 25"/>
              <a:gd name="T1" fmla="*/ 0 h 25"/>
              <a:gd name="T2" fmla="*/ 0 w 25"/>
              <a:gd name="T3" fmla="*/ 1690226623 h 25"/>
              <a:gd name="T4" fmla="*/ 144806162 w 25"/>
              <a:gd name="T5" fmla="*/ 1837202479 h 25"/>
              <a:gd name="T6" fmla="*/ 289612324 w 25"/>
              <a:gd name="T7" fmla="*/ 1690226623 h 25"/>
              <a:gd name="T8" fmla="*/ 1665270863 w 25"/>
              <a:gd name="T9" fmla="*/ 293951711 h 25"/>
              <a:gd name="T10" fmla="*/ 1810077025 w 25"/>
              <a:gd name="T11" fmla="*/ 146975855 h 25"/>
              <a:gd name="T12" fmla="*/ 1665270863 w 25"/>
              <a:gd name="T13" fmla="*/ 0 h 25"/>
              <a:gd name="T14" fmla="*/ 1665270863 w 25"/>
              <a:gd name="T15" fmla="*/ 0 h 25"/>
              <a:gd name="T16" fmla="*/ 1665270863 w 25"/>
              <a:gd name="T17" fmla="*/ 0 h 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5" h="25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4"/>
                  <a:pt x="4" y="23"/>
                </a:cubicBezTo>
                <a:cubicBezTo>
                  <a:pt x="4" y="12"/>
                  <a:pt x="13" y="4"/>
                  <a:pt x="23" y="4"/>
                </a:cubicBezTo>
                <a:cubicBezTo>
                  <a:pt x="24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673030" y="1930442"/>
            <a:ext cx="167984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理论或实际都可以不断滚动无限生成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1673030" y="3665849"/>
            <a:ext cx="167984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实际往往在碰到结束标记或达到一定长度时停止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1673030" y="5370776"/>
            <a:ext cx="167984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长度限制指的是「一次」生成时的上下文长度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47134" name="TextBox 13"/>
          <p:cNvSpPr txBox="1">
            <a:spLocks noChangeArrowheads="1"/>
          </p:cNvSpPr>
          <p:nvPr/>
        </p:nvSpPr>
        <p:spPr bwMode="auto">
          <a:xfrm>
            <a:off x="8975328" y="2242535"/>
            <a:ext cx="16795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内存占用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47136" name="TextBox 13"/>
          <p:cNvSpPr txBox="1">
            <a:spLocks noChangeArrowheads="1"/>
          </p:cNvSpPr>
          <p:nvPr/>
        </p:nvSpPr>
        <p:spPr bwMode="auto">
          <a:xfrm>
            <a:off x="8975328" y="3885235"/>
            <a:ext cx="16795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计算效率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47138" name="TextBox 13"/>
          <p:cNvSpPr txBox="1">
            <a:spLocks noChangeArrowheads="1"/>
          </p:cNvSpPr>
          <p:nvPr/>
        </p:nvSpPr>
        <p:spPr bwMode="auto">
          <a:xfrm>
            <a:off x="8975328" y="5522854"/>
            <a:ext cx="16795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模型设计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1563813" y="2382232"/>
            <a:ext cx="9131047" cy="108712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64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大模型时代以前</a:t>
            </a:r>
            <a:endParaRPr lang="zh-CN" altLang="en-US" sz="6475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1068144" y="3764371"/>
            <a:ext cx="10122535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框架选择、算法选型、模型训练、部署推理……</a:t>
            </a:r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需要深度学习算法知识+大量的算力和数据</a:t>
            </a:r>
            <a:endParaRPr 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49374" y="4412587"/>
            <a:ext cx="5183996" cy="64389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开发流程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基本逻辑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稻壳儿小白白(http://dwz.cn/Wu2UP)"/>
          <p:cNvSpPr/>
          <p:nvPr/>
        </p:nvSpPr>
        <p:spPr bwMode="auto">
          <a:xfrm>
            <a:off x="501487" y="2929587"/>
            <a:ext cx="10510546" cy="2879962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73" y="3928413"/>
            <a:ext cx="1147731" cy="170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19" y="3412173"/>
            <a:ext cx="898183" cy="13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05" y="2313336"/>
            <a:ext cx="860084" cy="127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531" y="2082520"/>
            <a:ext cx="773726" cy="114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303" y="3591556"/>
            <a:ext cx="1147731" cy="170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3004271" y="2195546"/>
            <a:ext cx="297806" cy="224783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6726538" y="2426363"/>
            <a:ext cx="324794" cy="298442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4506004" y="3543297"/>
            <a:ext cx="386386" cy="272090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6556679" y="4274796"/>
            <a:ext cx="317174" cy="298442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10349112" y="3797925"/>
            <a:ext cx="291457" cy="273360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3221753" y="2562249"/>
            <a:ext cx="1388389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根据任务选择预训练模型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⭐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6741459" y="3037850"/>
            <a:ext cx="1518878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根据任务和模型构造输入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3004271" y="4067475"/>
            <a:ext cx="1143921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选择合适的优化函数⭐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5526421" y="4744366"/>
            <a:ext cx="1453475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微调模型⭐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9959975" y="3154680"/>
            <a:ext cx="1561465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使用模型推理⭐️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162" name="一级标题方正兰亭中黑简体"/>
          <p:cNvSpPr txBox="1"/>
          <p:nvPr/>
        </p:nvSpPr>
        <p:spPr>
          <a:xfrm>
            <a:off x="639789" y="455369"/>
            <a:ext cx="62725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传统“小”模型时代的开发范式</a:t>
            </a:r>
            <a:endParaRPr lang="zh-CN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63" name="二级标题方正兰亭黑简体"/>
          <p:cNvSpPr txBox="1"/>
          <p:nvPr/>
        </p:nvSpPr>
        <p:spPr>
          <a:xfrm>
            <a:off x="639789" y="1103997"/>
            <a:ext cx="9066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535353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准备数据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配置模型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模型训练（输入、损失、训练）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模型评估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模型预测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39914" y="5932418"/>
            <a:ext cx="2326258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⭐ 需要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算法背景知识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pic>
        <p:nvPicPr>
          <p:cNvPr id="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14" y="2502878"/>
            <a:ext cx="898183" cy="13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稻壳儿小白白(http://dwz.cn/Wu2UP)"/>
          <p:cNvSpPr>
            <a:spLocks noEditPoints="1"/>
          </p:cNvSpPr>
          <p:nvPr/>
        </p:nvSpPr>
        <p:spPr bwMode="auto">
          <a:xfrm>
            <a:off x="922799" y="2634002"/>
            <a:ext cx="386386" cy="272090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稻壳儿小白白(http://dwz.cn/Wu2UP)"/>
          <p:cNvSpPr txBox="1">
            <a:spLocks noChangeArrowheads="1"/>
          </p:cNvSpPr>
          <p:nvPr/>
        </p:nvSpPr>
        <p:spPr bwMode="auto">
          <a:xfrm>
            <a:off x="922799" y="3557586"/>
            <a:ext cx="1143921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准备数据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pic>
        <p:nvPicPr>
          <p:cNvPr id="6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75" y="4654198"/>
            <a:ext cx="860084" cy="127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稻壳儿小白白(http://dwz.cn/Wu2UP)"/>
          <p:cNvSpPr>
            <a:spLocks noEditPoints="1"/>
          </p:cNvSpPr>
          <p:nvPr/>
        </p:nvSpPr>
        <p:spPr bwMode="auto">
          <a:xfrm>
            <a:off x="7806008" y="4767226"/>
            <a:ext cx="324794" cy="298442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7806012" y="5674301"/>
            <a:ext cx="1098837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模型评估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9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10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"/>
          <p:cNvSpPr txBox="1"/>
          <p:nvPr/>
        </p:nvSpPr>
        <p:spPr>
          <a:xfrm>
            <a:off x="1187904" y="2382232"/>
            <a:ext cx="9219627" cy="108712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64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 sz="64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时代应用开发范式</a:t>
            </a:r>
            <a:endParaRPr lang="zh-CN" altLang="en-US" sz="6475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3270960" y="3764371"/>
            <a:ext cx="5716905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一点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Prompt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技巧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+Embedding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知识库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需要时微调</a:t>
            </a:r>
            <a:endParaRPr lang="zh-CN" altLang="en-US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49374" y="4412587"/>
            <a:ext cx="5183996" cy="15284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有手就行的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Prompt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工程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Embedding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辅助给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外接大脑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Agent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与插件齐飞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高效微调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二级标题方正兰亭黑简体"/>
          <p:cNvSpPr txBox="1"/>
          <p:nvPr/>
        </p:nvSpPr>
        <p:spPr>
          <a:xfrm>
            <a:off x="639789" y="1103997"/>
            <a:ext cx="40500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强大的工具带来技术方案的革新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4578" name="稻壳儿小白白(http://dwz.cn/Wu2UP)"/>
          <p:cNvSpPr>
            <a:spLocks noChangeArrowheads="1"/>
          </p:cNvSpPr>
          <p:nvPr/>
        </p:nvSpPr>
        <p:spPr bwMode="auto">
          <a:xfrm rot="20751297">
            <a:off x="4479652" y="2637177"/>
            <a:ext cx="1392834" cy="3042201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79" name="稻壳儿小白白(http://dwz.cn/Wu2UP)"/>
          <p:cNvSpPr>
            <a:spLocks noChangeArrowheads="1"/>
          </p:cNvSpPr>
          <p:nvPr/>
        </p:nvSpPr>
        <p:spPr bwMode="auto">
          <a:xfrm rot="4551297">
            <a:off x="5127969" y="1774554"/>
            <a:ext cx="1521100" cy="278439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0" name="稻壳儿小白白(http://dwz.cn/Wu2UP)"/>
          <p:cNvSpPr>
            <a:spLocks noChangeArrowheads="1"/>
          </p:cNvSpPr>
          <p:nvPr/>
        </p:nvSpPr>
        <p:spPr bwMode="auto">
          <a:xfrm rot="9951297">
            <a:off x="6100763" y="2426045"/>
            <a:ext cx="1392834" cy="3041883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1" name="稻壳儿小白白(http://dwz.cn/Wu2UP)"/>
          <p:cNvSpPr>
            <a:spLocks noChangeArrowheads="1"/>
          </p:cNvSpPr>
          <p:nvPr/>
        </p:nvSpPr>
        <p:spPr bwMode="auto">
          <a:xfrm rot="15351297">
            <a:off x="5335291" y="3534089"/>
            <a:ext cx="1521100" cy="278439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2" name="稻壳儿小白白(http://dwz.cn/Wu2UP)"/>
          <p:cNvSpPr>
            <a:spLocks noChangeArrowheads="1"/>
          </p:cNvSpPr>
          <p:nvPr/>
        </p:nvSpPr>
        <p:spPr bwMode="auto">
          <a:xfrm flipH="1">
            <a:off x="5104476" y="3763319"/>
            <a:ext cx="185065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24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LLM</a:t>
            </a:r>
            <a:endParaRPr lang="en-US" altLang="zh-CN" sz="24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为中心</a:t>
            </a:r>
            <a:endParaRPr lang="zh-CN" altLang="en-US" sz="24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3" name="稻壳儿小白白(http://dwz.cn/Wu2UP)"/>
          <p:cNvSpPr>
            <a:spLocks noChangeShapeType="1"/>
          </p:cNvSpPr>
          <p:nvPr/>
        </p:nvSpPr>
        <p:spPr bwMode="auto">
          <a:xfrm flipH="1">
            <a:off x="3691956" y="3444240"/>
            <a:ext cx="91977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24584" name="稻壳儿小白白(http://dwz.cn/Wu2UP)"/>
          <p:cNvSpPr>
            <a:spLocks noChangeShapeType="1"/>
          </p:cNvSpPr>
          <p:nvPr/>
        </p:nvSpPr>
        <p:spPr bwMode="auto">
          <a:xfrm flipH="1">
            <a:off x="4345989" y="5495550"/>
            <a:ext cx="90580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24585" name="稻壳儿小白白(http://dwz.cn/Wu2UP)"/>
          <p:cNvSpPr txBox="1">
            <a:spLocks noChangeArrowheads="1"/>
          </p:cNvSpPr>
          <p:nvPr/>
        </p:nvSpPr>
        <p:spPr bwMode="auto">
          <a:xfrm>
            <a:off x="1789549" y="3143258"/>
            <a:ext cx="171159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产品设计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7" name="稻壳儿小白白(http://dwz.cn/Wu2UP)"/>
          <p:cNvSpPr txBox="1">
            <a:spLocks noChangeArrowheads="1"/>
          </p:cNvSpPr>
          <p:nvPr/>
        </p:nvSpPr>
        <p:spPr bwMode="auto">
          <a:xfrm>
            <a:off x="7574557" y="2291112"/>
            <a:ext cx="11023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架构设计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9" name="稻壳儿小白白(http://dwz.cn/Wu2UP)"/>
          <p:cNvSpPr txBox="1">
            <a:spLocks noChangeArrowheads="1"/>
          </p:cNvSpPr>
          <p:nvPr/>
        </p:nvSpPr>
        <p:spPr bwMode="auto">
          <a:xfrm>
            <a:off x="2448026" y="5260289"/>
            <a:ext cx="171159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交互设计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91" name="稻壳儿小白白(http://dwz.cn/Wu2UP)"/>
          <p:cNvSpPr txBox="1">
            <a:spLocks noChangeArrowheads="1"/>
          </p:cNvSpPr>
          <p:nvPr/>
        </p:nvSpPr>
        <p:spPr bwMode="auto">
          <a:xfrm>
            <a:off x="8393049" y="4440844"/>
            <a:ext cx="171159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代码设计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93" name="稻壳儿小白白(http://dwz.cn/Wu2UP)"/>
          <p:cNvSpPr>
            <a:spLocks noChangeShapeType="1"/>
          </p:cNvSpPr>
          <p:nvPr/>
        </p:nvSpPr>
        <p:spPr bwMode="auto">
          <a:xfrm flipH="1">
            <a:off x="6489054" y="2526373"/>
            <a:ext cx="91977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24594" name="稻壳儿小白白(http://dwz.cn/Wu2UP)"/>
          <p:cNvSpPr>
            <a:spLocks noChangeShapeType="1"/>
          </p:cNvSpPr>
          <p:nvPr/>
        </p:nvSpPr>
        <p:spPr bwMode="auto">
          <a:xfrm flipH="1">
            <a:off x="7317071" y="4746271"/>
            <a:ext cx="90580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79298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零样本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少样本：用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Prompt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解决传统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NLP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算法问题（提供服务）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3230" y="1862180"/>
            <a:ext cx="7985220" cy="445630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" name="二级标题方正兰亭黑简体"/>
          <p:cNvSpPr txBox="1"/>
          <p:nvPr/>
        </p:nvSpPr>
        <p:spPr>
          <a:xfrm>
            <a:off x="639789" y="1103997"/>
            <a:ext cx="38023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为什么需要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辅助？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9940" name="Oval 25"/>
          <p:cNvSpPr>
            <a:spLocks noChangeArrowheads="1"/>
          </p:cNvSpPr>
          <p:nvPr/>
        </p:nvSpPr>
        <p:spPr bwMode="auto">
          <a:xfrm>
            <a:off x="2704241" y="2079351"/>
            <a:ext cx="771504" cy="830557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4383770" y="2993725"/>
            <a:ext cx="4434082" cy="830557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9943" name="任意多边形 6"/>
          <p:cNvSpPr/>
          <p:nvPr/>
        </p:nvSpPr>
        <p:spPr bwMode="auto">
          <a:xfrm flipH="1">
            <a:off x="4383770" y="4826602"/>
            <a:ext cx="4434082" cy="830557"/>
          </a:xfrm>
          <a:custGeom>
            <a:avLst/>
            <a:gdLst>
              <a:gd name="T0" fmla="*/ 4855873 w 5317044"/>
              <a:gd name="T1" fmla="*/ 0 h 926290"/>
              <a:gd name="T2" fmla="*/ 544306 w 5317044"/>
              <a:gd name="T3" fmla="*/ 0 h 926290"/>
              <a:gd name="T4" fmla="*/ 90384 w 5317044"/>
              <a:gd name="T5" fmla="*/ 370452 h 926290"/>
              <a:gd name="T6" fmla="*/ 90049 w 5317044"/>
              <a:gd name="T7" fmla="*/ 373785 h 926290"/>
              <a:gd name="T8" fmla="*/ 0 w 5317044"/>
              <a:gd name="T9" fmla="*/ 463955 h 926290"/>
              <a:gd name="T10" fmla="*/ 90049 w 5317044"/>
              <a:gd name="T11" fmla="*/ 554126 h 926290"/>
              <a:gd name="T12" fmla="*/ 90384 w 5317044"/>
              <a:gd name="T13" fmla="*/ 557459 h 926290"/>
              <a:gd name="T14" fmla="*/ 544306 w 5317044"/>
              <a:gd name="T15" fmla="*/ 927911 h 926290"/>
              <a:gd name="T16" fmla="*/ 4855873 w 5317044"/>
              <a:gd name="T17" fmla="*/ 927911 h 926290"/>
              <a:gd name="T18" fmla="*/ 5319206 w 5317044"/>
              <a:gd name="T19" fmla="*/ 463955 h 926290"/>
              <a:gd name="T20" fmla="*/ 4855873 w 5317044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4" h="926290">
                <a:moveTo>
                  <a:pt x="4853899" y="0"/>
                </a:moveTo>
                <a:lnTo>
                  <a:pt x="544084" y="0"/>
                </a:lnTo>
                <a:cubicBezTo>
                  <a:pt x="320269" y="0"/>
                  <a:pt x="133535" y="158758"/>
                  <a:pt x="90348" y="369805"/>
                </a:cubicBezTo>
                <a:lnTo>
                  <a:pt x="90013" y="373132"/>
                </a:lnTo>
                <a:lnTo>
                  <a:pt x="0" y="463145"/>
                </a:lnTo>
                <a:lnTo>
                  <a:pt x="90013" y="553158"/>
                </a:lnTo>
                <a:lnTo>
                  <a:pt x="90348" y="556485"/>
                </a:lnTo>
                <a:cubicBezTo>
                  <a:pt x="133535" y="767533"/>
                  <a:pt x="320269" y="926290"/>
                  <a:pt x="544084" y="926290"/>
                </a:cubicBezTo>
                <a:lnTo>
                  <a:pt x="4853899" y="926290"/>
                </a:lnTo>
                <a:cubicBezTo>
                  <a:pt x="5109687" y="926290"/>
                  <a:pt x="5317044" y="718933"/>
                  <a:pt x="5317044" y="463145"/>
                </a:cubicBezTo>
                <a:cubicBezTo>
                  <a:pt x="5317044" y="207357"/>
                  <a:pt x="5109687" y="0"/>
                  <a:pt x="4853899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912613" y="2334931"/>
            <a:ext cx="4905556" cy="30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01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上下文的长度限制，不能无限长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5" name="Text Placeholder 32"/>
          <p:cNvSpPr txBox="1">
            <a:spLocks noChangeArrowheads="1"/>
          </p:cNvSpPr>
          <p:nvPr/>
        </p:nvSpPr>
        <p:spPr bwMode="auto">
          <a:xfrm>
            <a:off x="3953570" y="4159871"/>
            <a:ext cx="4388680" cy="31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03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效率上的考虑，输入越长越慢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4643161" y="3254068"/>
            <a:ext cx="3887362" cy="30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02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只需要相关信息，而不是所有信息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7" name="Text Placeholder 32"/>
          <p:cNvSpPr txBox="1">
            <a:spLocks noChangeArrowheads="1"/>
          </p:cNvSpPr>
          <p:nvPr/>
        </p:nvSpPr>
        <p:spPr bwMode="auto">
          <a:xfrm>
            <a:off x="4643161" y="5090437"/>
            <a:ext cx="3602891" cy="30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04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费用问题，输入越长越贵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8" name="Oval 27"/>
          <p:cNvSpPr>
            <a:spLocks noChangeArrowheads="1"/>
          </p:cNvSpPr>
          <p:nvPr/>
        </p:nvSpPr>
        <p:spPr bwMode="auto">
          <a:xfrm>
            <a:off x="2704241" y="3912227"/>
            <a:ext cx="771504" cy="830557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9" name="Oval 28"/>
          <p:cNvSpPr>
            <a:spLocks noChangeArrowheads="1"/>
          </p:cNvSpPr>
          <p:nvPr/>
        </p:nvSpPr>
        <p:spPr bwMode="auto">
          <a:xfrm>
            <a:off x="8918497" y="2993725"/>
            <a:ext cx="771504" cy="830557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50" name="Oval 29"/>
          <p:cNvSpPr>
            <a:spLocks noChangeArrowheads="1"/>
          </p:cNvSpPr>
          <p:nvPr/>
        </p:nvSpPr>
        <p:spPr bwMode="auto">
          <a:xfrm>
            <a:off x="8918497" y="4826602"/>
            <a:ext cx="771504" cy="830557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51" name="Freeform 101"/>
          <p:cNvSpPr>
            <a:spLocks noEditPoints="1"/>
          </p:cNvSpPr>
          <p:nvPr/>
        </p:nvSpPr>
        <p:spPr bwMode="auto">
          <a:xfrm>
            <a:off x="9112801" y="5069800"/>
            <a:ext cx="324476" cy="342890"/>
          </a:xfrm>
          <a:custGeom>
            <a:avLst/>
            <a:gdLst>
              <a:gd name="T0" fmla="*/ 529356772 w 192"/>
              <a:gd name="T1" fmla="*/ 345445082 h 192"/>
              <a:gd name="T2" fmla="*/ 541667065 w 192"/>
              <a:gd name="T3" fmla="*/ 349416425 h 192"/>
              <a:gd name="T4" fmla="*/ 553977358 w 192"/>
              <a:gd name="T5" fmla="*/ 345445082 h 192"/>
              <a:gd name="T6" fmla="*/ 763258414 w 192"/>
              <a:gd name="T7" fmla="*/ 135001755 h 192"/>
              <a:gd name="T8" fmla="*/ 787878999 w 192"/>
              <a:gd name="T9" fmla="*/ 79412914 h 192"/>
              <a:gd name="T10" fmla="*/ 763258414 w 192"/>
              <a:gd name="T11" fmla="*/ 23824074 h 192"/>
              <a:gd name="T12" fmla="*/ 705809030 w 192"/>
              <a:gd name="T13" fmla="*/ 0 h 192"/>
              <a:gd name="T14" fmla="*/ 648359646 w 192"/>
              <a:gd name="T15" fmla="*/ 23824074 h 192"/>
              <a:gd name="T16" fmla="*/ 430870378 w 192"/>
              <a:gd name="T17" fmla="*/ 226326706 h 192"/>
              <a:gd name="T18" fmla="*/ 426768298 w 192"/>
              <a:gd name="T19" fmla="*/ 238238743 h 192"/>
              <a:gd name="T20" fmla="*/ 430870378 w 192"/>
              <a:gd name="T21" fmla="*/ 250150780 h 192"/>
              <a:gd name="T22" fmla="*/ 467803282 w 192"/>
              <a:gd name="T23" fmla="*/ 285886890 h 192"/>
              <a:gd name="T24" fmla="*/ 414458005 w 192"/>
              <a:gd name="T25" fmla="*/ 337504388 h 192"/>
              <a:gd name="T26" fmla="*/ 414458005 w 192"/>
              <a:gd name="T27" fmla="*/ 361328462 h 192"/>
              <a:gd name="T28" fmla="*/ 681186418 w 192"/>
              <a:gd name="T29" fmla="*/ 619419935 h 192"/>
              <a:gd name="T30" fmla="*/ 574495863 w 192"/>
              <a:gd name="T31" fmla="*/ 722656923 h 192"/>
              <a:gd name="T32" fmla="*/ 570391757 w 192"/>
              <a:gd name="T33" fmla="*/ 718685580 h 192"/>
              <a:gd name="T34" fmla="*/ 562183545 w 192"/>
              <a:gd name="T35" fmla="*/ 663096739 h 192"/>
              <a:gd name="T36" fmla="*/ 558081464 w 192"/>
              <a:gd name="T37" fmla="*/ 663096739 h 192"/>
              <a:gd name="T38" fmla="*/ 586806156 w 192"/>
              <a:gd name="T39" fmla="*/ 635301323 h 192"/>
              <a:gd name="T40" fmla="*/ 586806156 w 192"/>
              <a:gd name="T41" fmla="*/ 611477249 h 192"/>
              <a:gd name="T42" fmla="*/ 155933752 w 192"/>
              <a:gd name="T43" fmla="*/ 194561939 h 192"/>
              <a:gd name="T44" fmla="*/ 131313167 w 192"/>
              <a:gd name="T45" fmla="*/ 194561939 h 192"/>
              <a:gd name="T46" fmla="*/ 4104106 w 192"/>
              <a:gd name="T47" fmla="*/ 317651658 h 192"/>
              <a:gd name="T48" fmla="*/ 4104106 w 192"/>
              <a:gd name="T49" fmla="*/ 337504388 h 192"/>
              <a:gd name="T50" fmla="*/ 434974484 w 192"/>
              <a:gd name="T51" fmla="*/ 758391041 h 192"/>
              <a:gd name="T52" fmla="*/ 447284777 w 192"/>
              <a:gd name="T53" fmla="*/ 762362384 h 192"/>
              <a:gd name="T54" fmla="*/ 459597096 w 192"/>
              <a:gd name="T55" fmla="*/ 758391041 h 192"/>
              <a:gd name="T56" fmla="*/ 488321788 w 192"/>
              <a:gd name="T57" fmla="*/ 730597617 h 192"/>
              <a:gd name="T58" fmla="*/ 492423868 w 192"/>
              <a:gd name="T59" fmla="*/ 730597617 h 192"/>
              <a:gd name="T60" fmla="*/ 525252666 w 192"/>
              <a:gd name="T61" fmla="*/ 746479004 h 192"/>
              <a:gd name="T62" fmla="*/ 545771171 w 192"/>
              <a:gd name="T63" fmla="*/ 742509654 h 192"/>
              <a:gd name="T64" fmla="*/ 562183545 w 192"/>
              <a:gd name="T65" fmla="*/ 758391041 h 192"/>
              <a:gd name="T66" fmla="*/ 574495863 w 192"/>
              <a:gd name="T67" fmla="*/ 762362384 h 192"/>
              <a:gd name="T68" fmla="*/ 586806156 w 192"/>
              <a:gd name="T69" fmla="*/ 758391041 h 192"/>
              <a:gd name="T70" fmla="*/ 718119323 w 192"/>
              <a:gd name="T71" fmla="*/ 631331972 h 192"/>
              <a:gd name="T72" fmla="*/ 718119323 w 192"/>
              <a:gd name="T73" fmla="*/ 607507898 h 192"/>
              <a:gd name="T74" fmla="*/ 451388883 w 192"/>
              <a:gd name="T75" fmla="*/ 349416425 h 192"/>
              <a:gd name="T76" fmla="*/ 492423868 w 192"/>
              <a:gd name="T77" fmla="*/ 305739621 h 192"/>
              <a:gd name="T78" fmla="*/ 529356772 w 192"/>
              <a:gd name="T79" fmla="*/ 345445082 h 192"/>
              <a:gd name="T80" fmla="*/ 525252666 w 192"/>
              <a:gd name="T81" fmla="*/ 226326706 h 192"/>
              <a:gd name="T82" fmla="*/ 693496711 w 192"/>
              <a:gd name="T83" fmla="*/ 67500878 h 192"/>
              <a:gd name="T84" fmla="*/ 718119323 w 192"/>
              <a:gd name="T85" fmla="*/ 67500878 h 192"/>
              <a:gd name="T86" fmla="*/ 718119323 w 192"/>
              <a:gd name="T87" fmla="*/ 91324951 h 192"/>
              <a:gd name="T88" fmla="*/ 549873252 w 192"/>
              <a:gd name="T89" fmla="*/ 250150780 h 192"/>
              <a:gd name="T90" fmla="*/ 537562959 w 192"/>
              <a:gd name="T91" fmla="*/ 254120130 h 192"/>
              <a:gd name="T92" fmla="*/ 525252666 w 192"/>
              <a:gd name="T93" fmla="*/ 250150780 h 192"/>
              <a:gd name="T94" fmla="*/ 525252666 w 192"/>
              <a:gd name="T95" fmla="*/ 226326706 h 19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92" h="192">
                <a:moveTo>
                  <a:pt x="129" y="87"/>
                </a:moveTo>
                <a:cubicBezTo>
                  <a:pt x="130" y="87"/>
                  <a:pt x="131" y="88"/>
                  <a:pt x="132" y="88"/>
                </a:cubicBezTo>
                <a:cubicBezTo>
                  <a:pt x="133" y="88"/>
                  <a:pt x="134" y="87"/>
                  <a:pt x="135" y="87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90" y="30"/>
                  <a:pt x="192" y="25"/>
                  <a:pt x="192" y="20"/>
                </a:cubicBezTo>
                <a:cubicBezTo>
                  <a:pt x="192" y="15"/>
                  <a:pt x="190" y="9"/>
                  <a:pt x="186" y="6"/>
                </a:cubicBezTo>
                <a:cubicBezTo>
                  <a:pt x="182" y="2"/>
                  <a:pt x="177" y="0"/>
                  <a:pt x="172" y="0"/>
                </a:cubicBezTo>
                <a:cubicBezTo>
                  <a:pt x="167" y="0"/>
                  <a:pt x="162" y="2"/>
                  <a:pt x="158" y="6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58"/>
                  <a:pt x="104" y="59"/>
                  <a:pt x="104" y="60"/>
                </a:cubicBezTo>
                <a:cubicBezTo>
                  <a:pt x="104" y="61"/>
                  <a:pt x="105" y="62"/>
                  <a:pt x="105" y="6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7"/>
                  <a:pt x="100" y="89"/>
                  <a:pt x="101" y="91"/>
                </a:cubicBezTo>
                <a:cubicBezTo>
                  <a:pt x="166" y="156"/>
                  <a:pt x="166" y="156"/>
                  <a:pt x="166" y="156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39" y="181"/>
                  <a:pt x="139" y="181"/>
                  <a:pt x="139" y="181"/>
                </a:cubicBezTo>
                <a:cubicBezTo>
                  <a:pt x="141" y="177"/>
                  <a:pt x="140" y="171"/>
                  <a:pt x="137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4" y="158"/>
                  <a:pt x="144" y="156"/>
                  <a:pt x="143" y="154"/>
                </a:cubicBezTo>
                <a:cubicBezTo>
                  <a:pt x="38" y="49"/>
                  <a:pt x="38" y="49"/>
                  <a:pt x="38" y="49"/>
                </a:cubicBezTo>
                <a:cubicBezTo>
                  <a:pt x="36" y="47"/>
                  <a:pt x="34" y="47"/>
                  <a:pt x="32" y="49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4"/>
                  <a:pt x="1" y="85"/>
                </a:cubicBezTo>
                <a:cubicBezTo>
                  <a:pt x="106" y="191"/>
                  <a:pt x="106" y="191"/>
                  <a:pt x="106" y="191"/>
                </a:cubicBezTo>
                <a:cubicBezTo>
                  <a:pt x="107" y="191"/>
                  <a:pt x="108" y="192"/>
                  <a:pt x="109" y="192"/>
                </a:cubicBezTo>
                <a:cubicBezTo>
                  <a:pt x="110" y="192"/>
                  <a:pt x="111" y="191"/>
                  <a:pt x="112" y="191"/>
                </a:cubicBezTo>
                <a:cubicBezTo>
                  <a:pt x="119" y="184"/>
                  <a:pt x="119" y="184"/>
                  <a:pt x="119" y="184"/>
                </a:cubicBezTo>
                <a:cubicBezTo>
                  <a:pt x="119" y="184"/>
                  <a:pt x="119" y="184"/>
                  <a:pt x="120" y="184"/>
                </a:cubicBezTo>
                <a:cubicBezTo>
                  <a:pt x="122" y="187"/>
                  <a:pt x="125" y="188"/>
                  <a:pt x="128" y="188"/>
                </a:cubicBezTo>
                <a:cubicBezTo>
                  <a:pt x="130" y="188"/>
                  <a:pt x="132" y="187"/>
                  <a:pt x="133" y="187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8" y="191"/>
                  <a:pt x="139" y="192"/>
                  <a:pt x="140" y="192"/>
                </a:cubicBezTo>
                <a:cubicBezTo>
                  <a:pt x="141" y="192"/>
                  <a:pt x="142" y="191"/>
                  <a:pt x="143" y="191"/>
                </a:cubicBezTo>
                <a:cubicBezTo>
                  <a:pt x="175" y="159"/>
                  <a:pt x="175" y="159"/>
                  <a:pt x="175" y="159"/>
                </a:cubicBezTo>
                <a:cubicBezTo>
                  <a:pt x="176" y="157"/>
                  <a:pt x="176" y="155"/>
                  <a:pt x="175" y="153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20" y="77"/>
                  <a:pt x="120" y="77"/>
                  <a:pt x="120" y="77"/>
                </a:cubicBezTo>
                <a:lnTo>
                  <a:pt x="129" y="87"/>
                </a:lnTo>
                <a:close/>
                <a:moveTo>
                  <a:pt x="128" y="57"/>
                </a:moveTo>
                <a:cubicBezTo>
                  <a:pt x="169" y="17"/>
                  <a:pt x="169" y="17"/>
                  <a:pt x="169" y="17"/>
                </a:cubicBezTo>
                <a:cubicBezTo>
                  <a:pt x="171" y="16"/>
                  <a:pt x="173" y="16"/>
                  <a:pt x="175" y="17"/>
                </a:cubicBezTo>
                <a:cubicBezTo>
                  <a:pt x="176" y="19"/>
                  <a:pt x="176" y="21"/>
                  <a:pt x="175" y="2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4"/>
                  <a:pt x="132" y="64"/>
                  <a:pt x="131" y="64"/>
                </a:cubicBezTo>
                <a:cubicBezTo>
                  <a:pt x="130" y="64"/>
                  <a:pt x="129" y="64"/>
                  <a:pt x="128" y="63"/>
                </a:cubicBezTo>
                <a:cubicBezTo>
                  <a:pt x="126" y="61"/>
                  <a:pt x="126" y="59"/>
                  <a:pt x="1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6373" tIns="18187" rIns="36373" bIns="18187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89" y="2335249"/>
            <a:ext cx="324158" cy="31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675" y="3242638"/>
            <a:ext cx="325746" cy="34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32" y="4159871"/>
            <a:ext cx="270185" cy="34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5166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辅助：工作流程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552" y="1878056"/>
            <a:ext cx="10202897" cy="415119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91772" y="916235"/>
            <a:ext cx="9808455" cy="1287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长琴，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工程师，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Datawhale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成员、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Rust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中文社区成员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公众号编辑、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7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年算法及工程经验，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目前从事大模型相关工作。</a:t>
            </a:r>
            <a:endParaRPr lang="zh-CN" altLang="en-US" sz="2160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致力于用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改善世界，长期聚焦于算法科普、算法原理、性能优化等方向。</a:t>
            </a:r>
            <a:endParaRPr lang="zh-CN" altLang="en-US" sz="2160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534" y="2312395"/>
            <a:ext cx="9807694" cy="405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68363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五花八门的插件 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&lt;=&gt; Agent</a:t>
            </a:r>
            <a:endParaRPr lang="en-US" alt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0722" name="稻壳儿小白白(http://dwz.cn/Wu2UP)"/>
          <p:cNvSpPr>
            <a:spLocks noChangeAspect="1"/>
          </p:cNvSpPr>
          <p:nvPr/>
        </p:nvSpPr>
        <p:spPr bwMode="auto">
          <a:xfrm>
            <a:off x="7327958" y="3135477"/>
            <a:ext cx="1590581" cy="1400990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1429597061 w 145"/>
              <a:gd name="T5" fmla="*/ 2147483647 h 143"/>
              <a:gd name="T6" fmla="*/ 357402607 w 145"/>
              <a:gd name="T7" fmla="*/ 2147483647 h 143"/>
              <a:gd name="T8" fmla="*/ 0 w 145"/>
              <a:gd name="T9" fmla="*/ 2147483647 h 143"/>
              <a:gd name="T10" fmla="*/ 1072194454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1424472653 h 143"/>
              <a:gd name="T18" fmla="*/ 2147483647 w 145"/>
              <a:gd name="T19" fmla="*/ 178060750 h 143"/>
              <a:gd name="T20" fmla="*/ 2147483647 w 145"/>
              <a:gd name="T21" fmla="*/ 53418224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3" name="稻壳儿小白白(http://dwz.cn/Wu2UP)"/>
          <p:cNvSpPr/>
          <p:nvPr/>
        </p:nvSpPr>
        <p:spPr bwMode="auto">
          <a:xfrm>
            <a:off x="6072396" y="3158320"/>
            <a:ext cx="1496928" cy="1318758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834728518 w 145"/>
              <a:gd name="T5" fmla="*/ 2147483647 h 143"/>
              <a:gd name="T6" fmla="*/ 208677022 w 145"/>
              <a:gd name="T7" fmla="*/ 2147483647 h 143"/>
              <a:gd name="T8" fmla="*/ 0 w 145"/>
              <a:gd name="T9" fmla="*/ 2147483647 h 143"/>
              <a:gd name="T10" fmla="*/ 626041281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832671473 h 143"/>
              <a:gd name="T18" fmla="*/ 2147483647 w 145"/>
              <a:gd name="T19" fmla="*/ 104082659 h 143"/>
              <a:gd name="T20" fmla="*/ 2147483647 w 145"/>
              <a:gd name="T21" fmla="*/ 31225817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4" name="稻壳儿小白白(http://dwz.cn/Wu2UP)"/>
          <p:cNvSpPr/>
          <p:nvPr/>
        </p:nvSpPr>
        <p:spPr bwMode="auto">
          <a:xfrm>
            <a:off x="5143479" y="3265678"/>
            <a:ext cx="1309621" cy="1144396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5" name="稻壳儿小白白(http://dwz.cn/Wu2UP)"/>
          <p:cNvSpPr/>
          <p:nvPr/>
        </p:nvSpPr>
        <p:spPr bwMode="auto">
          <a:xfrm>
            <a:off x="4274713" y="3306033"/>
            <a:ext cx="1178659" cy="1016479"/>
          </a:xfrm>
          <a:custGeom>
            <a:avLst/>
            <a:gdLst>
              <a:gd name="T0" fmla="*/ 1556056435 w 101"/>
              <a:gd name="T1" fmla="*/ 2147483647 h 102"/>
              <a:gd name="T2" fmla="*/ 2147483647 w 101"/>
              <a:gd name="T3" fmla="*/ 521200280 h 102"/>
              <a:gd name="T4" fmla="*/ 2147483647 w 101"/>
              <a:gd name="T5" fmla="*/ 104242098 h 102"/>
              <a:gd name="T6" fmla="*/ 2147483647 w 101"/>
              <a:gd name="T7" fmla="*/ 208484196 h 102"/>
              <a:gd name="T8" fmla="*/ 2147483647 w 101"/>
              <a:gd name="T9" fmla="*/ 2147483647 h 102"/>
              <a:gd name="T10" fmla="*/ 2147483647 w 101"/>
              <a:gd name="T11" fmla="*/ 2147483647 h 102"/>
              <a:gd name="T12" fmla="*/ 2147483647 w 101"/>
              <a:gd name="T13" fmla="*/ 2147483647 h 102"/>
              <a:gd name="T14" fmla="*/ 622424611 w 101"/>
              <a:gd name="T15" fmla="*/ 2147483647 h 102"/>
              <a:gd name="T16" fmla="*/ 207471475 w 101"/>
              <a:gd name="T17" fmla="*/ 2147483647 h 102"/>
              <a:gd name="T18" fmla="*/ 0 w 101"/>
              <a:gd name="T19" fmla="*/ 2147483647 h 102"/>
              <a:gd name="T20" fmla="*/ 518688873 w 101"/>
              <a:gd name="T21" fmla="*/ 2147483647 h 102"/>
              <a:gd name="T22" fmla="*/ 1556056435 w 101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6" name="稻壳儿小白白(http://dwz.cn/Wu2UP)"/>
          <p:cNvSpPr/>
          <p:nvPr/>
        </p:nvSpPr>
        <p:spPr bwMode="auto">
          <a:xfrm>
            <a:off x="8430476" y="3306033"/>
            <a:ext cx="2576604" cy="259640"/>
          </a:xfrm>
          <a:custGeom>
            <a:avLst/>
            <a:gdLst>
              <a:gd name="T0" fmla="*/ 0 w 1600200"/>
              <a:gd name="T1" fmla="*/ 149449 h 552450"/>
              <a:gd name="T2" fmla="*/ 435218 w 1600200"/>
              <a:gd name="T3" fmla="*/ 0 h 552450"/>
              <a:gd name="T4" fmla="*/ 4062041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7" name="稻壳儿小白白(http://dwz.cn/Wu2UP)"/>
          <p:cNvSpPr/>
          <p:nvPr/>
        </p:nvSpPr>
        <p:spPr bwMode="auto">
          <a:xfrm rot="2100000" flipH="1">
            <a:off x="2305712" y="2913146"/>
            <a:ext cx="2578127" cy="259640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8" name="稻壳儿小白白(http://dwz.cn/Wu2UP)"/>
          <p:cNvSpPr/>
          <p:nvPr/>
        </p:nvSpPr>
        <p:spPr bwMode="auto">
          <a:xfrm>
            <a:off x="6821622" y="2672541"/>
            <a:ext cx="679937" cy="906075"/>
          </a:xfrm>
          <a:custGeom>
            <a:avLst/>
            <a:gdLst>
              <a:gd name="T0" fmla="*/ 0 w 647700"/>
              <a:gd name="T1" fmla="*/ 1039605 h 965200"/>
              <a:gd name="T2" fmla="*/ 109725 w 647700"/>
              <a:gd name="T3" fmla="*/ 56083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9" name="稻壳儿小白白(http://dwz.cn/Wu2UP)"/>
          <p:cNvSpPr/>
          <p:nvPr/>
        </p:nvSpPr>
        <p:spPr bwMode="auto">
          <a:xfrm flipH="1">
            <a:off x="5090942" y="2665689"/>
            <a:ext cx="679937" cy="906837"/>
          </a:xfrm>
          <a:custGeom>
            <a:avLst/>
            <a:gdLst>
              <a:gd name="T0" fmla="*/ 0 w 647700"/>
              <a:gd name="T1" fmla="*/ 1042904 h 965200"/>
              <a:gd name="T2" fmla="*/ 109725 w 647700"/>
              <a:gd name="T3" fmla="*/ 56261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0" name="稻壳儿小白白(http://dwz.cn/Wu2UP)"/>
          <p:cNvSpPr>
            <a:spLocks noChangeAspect="1" noEditPoints="1"/>
          </p:cNvSpPr>
          <p:nvPr/>
        </p:nvSpPr>
        <p:spPr bwMode="auto">
          <a:xfrm>
            <a:off x="4863281" y="3726330"/>
            <a:ext cx="227661" cy="218524"/>
          </a:xfrm>
          <a:custGeom>
            <a:avLst/>
            <a:gdLst>
              <a:gd name="T0" fmla="*/ 24082704 w 376"/>
              <a:gd name="T1" fmla="*/ 1086151 h 401"/>
              <a:gd name="T2" fmla="*/ 22285300 w 376"/>
              <a:gd name="T3" fmla="*/ 1086151 h 401"/>
              <a:gd name="T4" fmla="*/ 0 w 376"/>
              <a:gd name="T5" fmla="*/ 57573819 h 401"/>
              <a:gd name="T6" fmla="*/ 23363862 w 376"/>
              <a:gd name="T7" fmla="*/ 80747645 h 401"/>
              <a:gd name="T8" fmla="*/ 46368004 w 376"/>
              <a:gd name="T9" fmla="*/ 57573819 h 401"/>
              <a:gd name="T10" fmla="*/ 24082704 w 376"/>
              <a:gd name="T11" fmla="*/ 1086151 h 401"/>
              <a:gd name="T12" fmla="*/ 112505061 w 376"/>
              <a:gd name="T13" fmla="*/ 1086151 h 401"/>
              <a:gd name="T14" fmla="*/ 111067377 w 376"/>
              <a:gd name="T15" fmla="*/ 1086151 h 401"/>
              <a:gd name="T16" fmla="*/ 88422956 w 376"/>
              <a:gd name="T17" fmla="*/ 57573819 h 401"/>
              <a:gd name="T18" fmla="*/ 111786219 w 376"/>
              <a:gd name="T19" fmla="*/ 80747645 h 401"/>
              <a:gd name="T20" fmla="*/ 135150081 w 376"/>
              <a:gd name="T21" fmla="*/ 57573819 h 401"/>
              <a:gd name="T22" fmla="*/ 112505061 w 376"/>
              <a:gd name="T23" fmla="*/ 1086151 h 401"/>
              <a:gd name="T24" fmla="*/ 66496778 w 376"/>
              <a:gd name="T25" fmla="*/ 65177477 h 401"/>
              <a:gd name="T26" fmla="*/ 44211478 w 376"/>
              <a:gd name="T27" fmla="*/ 122026794 h 401"/>
              <a:gd name="T28" fmla="*/ 67575340 w 376"/>
              <a:gd name="T29" fmla="*/ 145201222 h 401"/>
              <a:gd name="T30" fmla="*/ 90938603 w 376"/>
              <a:gd name="T31" fmla="*/ 122026794 h 401"/>
              <a:gd name="T32" fmla="*/ 68294182 w 376"/>
              <a:gd name="T33" fmla="*/ 65177477 h 401"/>
              <a:gd name="T34" fmla="*/ 66496778 w 376"/>
              <a:gd name="T35" fmla="*/ 65177477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1" name="稻壳儿小白白(http://dwz.cn/Wu2UP)"/>
          <p:cNvSpPr>
            <a:spLocks noChangeAspect="1"/>
          </p:cNvSpPr>
          <p:nvPr/>
        </p:nvSpPr>
        <p:spPr bwMode="auto">
          <a:xfrm>
            <a:off x="8088604" y="3727853"/>
            <a:ext cx="245935" cy="22690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2" name="稻壳儿小白白(http://dwz.cn/Wu2UP)"/>
          <p:cNvSpPr>
            <a:spLocks noEditPoints="1"/>
          </p:cNvSpPr>
          <p:nvPr/>
        </p:nvSpPr>
        <p:spPr bwMode="auto">
          <a:xfrm>
            <a:off x="5719865" y="3743842"/>
            <a:ext cx="261163" cy="201012"/>
          </a:xfrm>
          <a:custGeom>
            <a:avLst/>
            <a:gdLst>
              <a:gd name="T0" fmla="*/ 224421197 w 288"/>
              <a:gd name="T1" fmla="*/ 0 h 246"/>
              <a:gd name="T2" fmla="*/ 41978007 w 288"/>
              <a:gd name="T3" fmla="*/ 0 h 246"/>
              <a:gd name="T4" fmla="*/ 33905141 w 288"/>
              <a:gd name="T5" fmla="*/ 8162718 h 246"/>
              <a:gd name="T6" fmla="*/ 33905141 w 288"/>
              <a:gd name="T7" fmla="*/ 35098334 h 246"/>
              <a:gd name="T8" fmla="*/ 8072867 w 288"/>
              <a:gd name="T9" fmla="*/ 35098334 h 246"/>
              <a:gd name="T10" fmla="*/ 0 w 288"/>
              <a:gd name="T11" fmla="*/ 43260149 h 246"/>
              <a:gd name="T12" fmla="*/ 0 w 288"/>
              <a:gd name="T13" fmla="*/ 178754952 h 246"/>
              <a:gd name="T14" fmla="*/ 21796290 w 288"/>
              <a:gd name="T15" fmla="*/ 200792937 h 246"/>
              <a:gd name="T16" fmla="*/ 41978007 w 288"/>
              <a:gd name="T17" fmla="*/ 200792937 h 246"/>
              <a:gd name="T18" fmla="*/ 194552040 w 288"/>
              <a:gd name="T19" fmla="*/ 200792937 h 246"/>
              <a:gd name="T20" fmla="*/ 224421197 w 288"/>
              <a:gd name="T21" fmla="*/ 200792937 h 246"/>
              <a:gd name="T22" fmla="*/ 232494063 w 288"/>
              <a:gd name="T23" fmla="*/ 192630218 h 246"/>
              <a:gd name="T24" fmla="*/ 232494063 w 288"/>
              <a:gd name="T25" fmla="*/ 8162718 h 246"/>
              <a:gd name="T26" fmla="*/ 224421197 w 288"/>
              <a:gd name="T27" fmla="*/ 0 h 246"/>
              <a:gd name="T28" fmla="*/ 218770639 w 288"/>
              <a:gd name="T29" fmla="*/ 186916767 h 246"/>
              <a:gd name="T30" fmla="*/ 194552040 w 288"/>
              <a:gd name="T31" fmla="*/ 186916767 h 246"/>
              <a:gd name="T32" fmla="*/ 41978007 w 288"/>
              <a:gd name="T33" fmla="*/ 186916767 h 246"/>
              <a:gd name="T34" fmla="*/ 21796290 w 288"/>
              <a:gd name="T35" fmla="*/ 186916767 h 246"/>
              <a:gd name="T36" fmla="*/ 13723424 w 288"/>
              <a:gd name="T37" fmla="*/ 178754952 h 246"/>
              <a:gd name="T38" fmla="*/ 13723424 w 288"/>
              <a:gd name="T39" fmla="*/ 48973601 h 246"/>
              <a:gd name="T40" fmla="*/ 33905141 w 288"/>
              <a:gd name="T41" fmla="*/ 48973601 h 246"/>
              <a:gd name="T42" fmla="*/ 33905141 w 288"/>
              <a:gd name="T43" fmla="*/ 174673141 h 246"/>
              <a:gd name="T44" fmla="*/ 47628565 w 288"/>
              <a:gd name="T45" fmla="*/ 174673141 h 246"/>
              <a:gd name="T46" fmla="*/ 47628565 w 288"/>
              <a:gd name="T47" fmla="*/ 48973601 h 246"/>
              <a:gd name="T48" fmla="*/ 47628565 w 288"/>
              <a:gd name="T49" fmla="*/ 48973601 h 246"/>
              <a:gd name="T50" fmla="*/ 47628565 w 288"/>
              <a:gd name="T51" fmla="*/ 35098334 h 246"/>
              <a:gd name="T52" fmla="*/ 47628565 w 288"/>
              <a:gd name="T53" fmla="*/ 13876170 h 246"/>
              <a:gd name="T54" fmla="*/ 218770639 w 288"/>
              <a:gd name="T55" fmla="*/ 13876170 h 246"/>
              <a:gd name="T56" fmla="*/ 218770639 w 288"/>
              <a:gd name="T57" fmla="*/ 186916767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3" name="稻壳儿小白白(http://dwz.cn/Wu2UP)"/>
          <p:cNvSpPr>
            <a:spLocks noChangeArrowheads="1"/>
          </p:cNvSpPr>
          <p:nvPr/>
        </p:nvSpPr>
        <p:spPr bwMode="auto">
          <a:xfrm>
            <a:off x="5793721" y="3776583"/>
            <a:ext cx="68527" cy="6167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4" name="稻壳儿小白白(http://dwz.cn/Wu2UP)"/>
          <p:cNvSpPr>
            <a:spLocks noChangeArrowheads="1"/>
          </p:cNvSpPr>
          <p:nvPr/>
        </p:nvSpPr>
        <p:spPr bwMode="auto">
          <a:xfrm>
            <a:off x="5885090" y="3784958"/>
            <a:ext cx="57867" cy="10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5" name="稻壳儿小白白(http://dwz.cn/Wu2UP)"/>
          <p:cNvSpPr>
            <a:spLocks noChangeArrowheads="1"/>
          </p:cNvSpPr>
          <p:nvPr/>
        </p:nvSpPr>
        <p:spPr bwMode="auto">
          <a:xfrm>
            <a:off x="5885090" y="3816937"/>
            <a:ext cx="57867" cy="98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6" name="稻壳儿小白白(http://dwz.cn/Wu2UP)"/>
          <p:cNvSpPr>
            <a:spLocks noChangeArrowheads="1"/>
          </p:cNvSpPr>
          <p:nvPr/>
        </p:nvSpPr>
        <p:spPr bwMode="auto">
          <a:xfrm>
            <a:off x="5793721" y="3860338"/>
            <a:ext cx="149236" cy="98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7" name="稻壳儿小白白(http://dwz.cn/Wu2UP)"/>
          <p:cNvSpPr>
            <a:spLocks noChangeArrowheads="1"/>
          </p:cNvSpPr>
          <p:nvPr/>
        </p:nvSpPr>
        <p:spPr bwMode="auto">
          <a:xfrm>
            <a:off x="5793721" y="3893078"/>
            <a:ext cx="149236" cy="98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8" name="稻壳儿小白白(http://dwz.cn/Wu2UP)"/>
          <p:cNvSpPr>
            <a:spLocks noChangeArrowheads="1"/>
          </p:cNvSpPr>
          <p:nvPr/>
        </p:nvSpPr>
        <p:spPr bwMode="auto">
          <a:xfrm>
            <a:off x="6821622" y="3708056"/>
            <a:ext cx="304563" cy="271061"/>
          </a:xfrm>
          <a:prstGeom prst="ellipse">
            <a:avLst/>
          </a:prstGeom>
          <a:noFill/>
          <a:ln w="30163" cap="rnd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pPr eaLnBrk="1" hangingPunct="1"/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9" name="稻壳儿小白白(http://dwz.cn/Wu2UP)"/>
          <p:cNvSpPr/>
          <p:nvPr/>
        </p:nvSpPr>
        <p:spPr bwMode="auto">
          <a:xfrm>
            <a:off x="6868068" y="3743842"/>
            <a:ext cx="157611" cy="127917"/>
          </a:xfrm>
          <a:custGeom>
            <a:avLst/>
            <a:gdLst>
              <a:gd name="T0" fmla="*/ 21454611 w 95"/>
              <a:gd name="T1" fmla="*/ 87032792 h 87"/>
              <a:gd name="T2" fmla="*/ 77772761 w 95"/>
              <a:gd name="T3" fmla="*/ 195162819 h 87"/>
              <a:gd name="T4" fmla="*/ 152864720 w 95"/>
              <a:gd name="T5" fmla="*/ 224173749 h 87"/>
              <a:gd name="T6" fmla="*/ 144819036 w 95"/>
              <a:gd name="T7" fmla="*/ 213624320 h 87"/>
              <a:gd name="T8" fmla="*/ 128727668 w 95"/>
              <a:gd name="T9" fmla="*/ 200437533 h 87"/>
              <a:gd name="T10" fmla="*/ 120681984 w 95"/>
              <a:gd name="T11" fmla="*/ 176701317 h 87"/>
              <a:gd name="T12" fmla="*/ 96546570 w 95"/>
              <a:gd name="T13" fmla="*/ 168789245 h 87"/>
              <a:gd name="T14" fmla="*/ 120681984 w 95"/>
              <a:gd name="T15" fmla="*/ 137140957 h 87"/>
              <a:gd name="T16" fmla="*/ 190410699 w 95"/>
              <a:gd name="T17" fmla="*/ 87032792 h 87"/>
              <a:gd name="T18" fmla="*/ 115318741 w 95"/>
              <a:gd name="T19" fmla="*/ 7912072 h 87"/>
              <a:gd name="T20" fmla="*/ 16091368 w 95"/>
              <a:gd name="T21" fmla="*/ 36923003 h 87"/>
              <a:gd name="T22" fmla="*/ 21454611 w 95"/>
              <a:gd name="T23" fmla="*/ 87032792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40" name="稻壳儿小白白(http://dwz.cn/Wu2UP)"/>
          <p:cNvSpPr/>
          <p:nvPr/>
        </p:nvSpPr>
        <p:spPr bwMode="auto">
          <a:xfrm>
            <a:off x="6953345" y="3842825"/>
            <a:ext cx="118780" cy="124871"/>
          </a:xfrm>
          <a:custGeom>
            <a:avLst/>
            <a:gdLst>
              <a:gd name="T0" fmla="*/ 31076161 w 73"/>
              <a:gd name="T1" fmla="*/ 84484535 h 85"/>
              <a:gd name="T2" fmla="*/ 31076161 w 73"/>
              <a:gd name="T3" fmla="*/ 118808052 h 85"/>
              <a:gd name="T4" fmla="*/ 64741599 w 73"/>
              <a:gd name="T5" fmla="*/ 153129945 h 85"/>
              <a:gd name="T6" fmla="*/ 49204323 w 73"/>
              <a:gd name="T7" fmla="*/ 211213774 h 85"/>
              <a:gd name="T8" fmla="*/ 116535200 w 73"/>
              <a:gd name="T9" fmla="*/ 174251485 h 85"/>
              <a:gd name="T10" fmla="*/ 170918079 w 73"/>
              <a:gd name="T11" fmla="*/ 97686512 h 85"/>
              <a:gd name="T12" fmla="*/ 139841918 w 73"/>
              <a:gd name="T13" fmla="*/ 63364620 h 85"/>
              <a:gd name="T14" fmla="*/ 62152321 w 73"/>
              <a:gd name="T15" fmla="*/ 29041102 h 85"/>
              <a:gd name="T16" fmla="*/ 31076161 w 73"/>
              <a:gd name="T17" fmla="*/ 84484535 h 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41" name="稻壳儿小白白(http://dwz.cn/Wu2UP)"/>
          <p:cNvSpPr/>
          <p:nvPr/>
        </p:nvSpPr>
        <p:spPr bwMode="auto">
          <a:xfrm>
            <a:off x="7017303" y="3713386"/>
            <a:ext cx="104313" cy="175124"/>
          </a:xfrm>
          <a:custGeom>
            <a:avLst/>
            <a:gdLst>
              <a:gd name="T0" fmla="*/ 0 w 63"/>
              <a:gd name="T1" fmla="*/ 0 h 119"/>
              <a:gd name="T2" fmla="*/ 29509844 w 63"/>
              <a:gd name="T3" fmla="*/ 79465341 h 119"/>
              <a:gd name="T4" fmla="*/ 123403463 w 63"/>
              <a:gd name="T5" fmla="*/ 143036311 h 119"/>
              <a:gd name="T6" fmla="*/ 144864721 w 63"/>
              <a:gd name="T7" fmla="*/ 214554467 h 119"/>
              <a:gd name="T8" fmla="*/ 139498997 w 63"/>
              <a:gd name="T9" fmla="*/ 294019808 h 119"/>
              <a:gd name="T10" fmla="*/ 169008841 w 63"/>
              <a:gd name="T11" fmla="*/ 299317389 h 1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42" name="稻壳儿小白白(http://dwz.cn/Wu2UP)"/>
          <p:cNvSpPr txBox="1">
            <a:spLocks noChangeArrowheads="1"/>
          </p:cNvSpPr>
          <p:nvPr/>
        </p:nvSpPr>
        <p:spPr bwMode="auto">
          <a:xfrm>
            <a:off x="4274713" y="2058847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任务管理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44" name="稻壳儿小白白(http://dwz.cn/Wu2UP)"/>
          <p:cNvSpPr txBox="1">
            <a:spLocks noChangeArrowheads="1"/>
          </p:cNvSpPr>
          <p:nvPr/>
        </p:nvSpPr>
        <p:spPr bwMode="auto">
          <a:xfrm>
            <a:off x="6941924" y="2058847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学习记忆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46" name="稻壳儿小白白(http://dwz.cn/Wu2UP)"/>
          <p:cNvSpPr txBox="1">
            <a:spLocks noChangeArrowheads="1"/>
          </p:cNvSpPr>
          <p:nvPr/>
        </p:nvSpPr>
        <p:spPr bwMode="auto">
          <a:xfrm>
            <a:off x="9670810" y="3523034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信息检索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48" name="稻壳儿小白白(http://dwz.cn/Wu2UP)"/>
          <p:cNvSpPr txBox="1">
            <a:spLocks noChangeArrowheads="1"/>
          </p:cNvSpPr>
          <p:nvPr/>
        </p:nvSpPr>
        <p:spPr bwMode="auto">
          <a:xfrm>
            <a:off x="1205478" y="2377877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内容理解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50" name="稻壳儿小白白(http://dwz.cn/Wu2UP)"/>
          <p:cNvSpPr>
            <a:spLocks noChangeArrowheads="1"/>
          </p:cNvSpPr>
          <p:nvPr/>
        </p:nvSpPr>
        <p:spPr bwMode="auto">
          <a:xfrm>
            <a:off x="1752930" y="5268942"/>
            <a:ext cx="9254912" cy="117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核心作用是让模型输出结果符合要求。</a:t>
            </a:r>
            <a:endParaRPr lang="zh-CN" altLang="en-US" sz="192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LLM</a:t>
            </a: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只是系统中（比较重要）的一环。</a:t>
            </a:r>
            <a:endParaRPr lang="zh-CN" altLang="en-US" sz="192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根据具体需求设计系统，充分考虑</a:t>
            </a:r>
            <a:r>
              <a:rPr lang="en-US" altLang="zh-CN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LLM</a:t>
            </a: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能力。</a:t>
            </a:r>
            <a:endParaRPr lang="zh-CN" altLang="en-US" sz="192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" name="稻壳儿小白白(http://dwz.cn/Wu2UP)"/>
          <p:cNvSpPr/>
          <p:nvPr/>
        </p:nvSpPr>
        <p:spPr bwMode="auto">
          <a:xfrm>
            <a:off x="2939965" y="3272531"/>
            <a:ext cx="1309621" cy="1144396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稻壳儿小白白(http://dwz.cn/Wu2UP)"/>
          <p:cNvSpPr>
            <a:spLocks noChangeAspect="1"/>
          </p:cNvSpPr>
          <p:nvPr/>
        </p:nvSpPr>
        <p:spPr bwMode="auto">
          <a:xfrm>
            <a:off x="3472189" y="3704249"/>
            <a:ext cx="245935" cy="22690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稻壳儿小白白(http://dwz.cn/Wu2UP)"/>
          <p:cNvSpPr/>
          <p:nvPr/>
        </p:nvSpPr>
        <p:spPr bwMode="auto">
          <a:xfrm rot="20520000" flipH="1">
            <a:off x="1819934" y="3699680"/>
            <a:ext cx="1578398" cy="180454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" name="稻壳儿小白白(http://dwz.cn/Wu2UP)"/>
          <p:cNvSpPr txBox="1">
            <a:spLocks noChangeArrowheads="1"/>
          </p:cNvSpPr>
          <p:nvPr/>
        </p:nvSpPr>
        <p:spPr bwMode="auto">
          <a:xfrm>
            <a:off x="808784" y="3431665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cs typeface="Microsoft YaHei" panose="020B0503020204020204" charset="-122"/>
                <a:sym typeface="Arial" panose="020B0604020202090204" pitchFamily="34" charset="0"/>
              </a:rPr>
              <a:t>……</a:t>
            </a:r>
            <a:endParaRPr lang="zh-CN" altLang="en-US" sz="1920" b="1">
              <a:solidFill>
                <a:schemeClr val="bg1"/>
              </a:solidFill>
              <a:cs typeface="Microsoft YaHei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2335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为什么需要微调？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28674" name="稻壳儿小白白(http://dwz.cn/Wu2UP)"/>
          <p:cNvCxnSpPr>
            <a:cxnSpLocks noChangeShapeType="1"/>
          </p:cNvCxnSpPr>
          <p:nvPr/>
        </p:nvCxnSpPr>
        <p:spPr bwMode="auto">
          <a:xfrm>
            <a:off x="4445680" y="3940796"/>
            <a:ext cx="1160430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5" name="稻壳儿小白白(http://dwz.cn/Wu2UP)"/>
          <p:cNvCxnSpPr>
            <a:cxnSpLocks noChangeShapeType="1"/>
          </p:cNvCxnSpPr>
          <p:nvPr/>
        </p:nvCxnSpPr>
        <p:spPr bwMode="auto">
          <a:xfrm flipV="1">
            <a:off x="5606111" y="2182212"/>
            <a:ext cx="0" cy="3515897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6" name="稻壳儿小白白(http://dwz.cn/Wu2UP)"/>
          <p:cNvSpPr>
            <a:spLocks noChangeArrowheads="1"/>
          </p:cNvSpPr>
          <p:nvPr/>
        </p:nvSpPr>
        <p:spPr bwMode="auto">
          <a:xfrm>
            <a:off x="6066791" y="2868945"/>
            <a:ext cx="766423" cy="79341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77" name="稻壳儿小白白(http://dwz.cn/Wu2UP)"/>
          <p:cNvSpPr>
            <a:spLocks noEditPoints="1"/>
          </p:cNvSpPr>
          <p:nvPr/>
        </p:nvSpPr>
        <p:spPr bwMode="auto">
          <a:xfrm>
            <a:off x="6225219" y="3048963"/>
            <a:ext cx="446075" cy="459727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78" name="稻壳儿小白白(http://dwz.cn/Wu2UP)"/>
          <p:cNvSpPr>
            <a:spLocks noChangeArrowheads="1"/>
          </p:cNvSpPr>
          <p:nvPr/>
        </p:nvSpPr>
        <p:spPr bwMode="auto">
          <a:xfrm>
            <a:off x="3024590" y="3879520"/>
            <a:ext cx="472744" cy="48893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2867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68" y="2090774"/>
            <a:ext cx="1718898" cy="203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稻壳儿小白白(http://dwz.cn/Wu2UP)"/>
          <p:cNvSpPr/>
          <p:nvPr/>
        </p:nvSpPr>
        <p:spPr bwMode="auto">
          <a:xfrm>
            <a:off x="2661381" y="3505833"/>
            <a:ext cx="1200434" cy="1239486"/>
          </a:xfrm>
          <a:custGeom>
            <a:avLst/>
            <a:gdLst>
              <a:gd name="T0" fmla="*/ 2023221760 w 500"/>
              <a:gd name="T1" fmla="*/ 2147483647 h 500"/>
              <a:gd name="T2" fmla="*/ 0 w 500"/>
              <a:gd name="T3" fmla="*/ 2018706739 h 500"/>
              <a:gd name="T4" fmla="*/ 2023221760 w 500"/>
              <a:gd name="T5" fmla="*/ 0 h 500"/>
              <a:gd name="T6" fmla="*/ 2147483647 w 500"/>
              <a:gd name="T7" fmla="*/ 161495175 h 500"/>
              <a:gd name="T8" fmla="*/ 2147483647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7 h 500"/>
              <a:gd name="T16" fmla="*/ 2147483647 w 500"/>
              <a:gd name="T17" fmla="*/ 2018706739 h 500"/>
              <a:gd name="T18" fmla="*/ 2147483647 w 500"/>
              <a:gd name="T19" fmla="*/ 1324270666 h 500"/>
              <a:gd name="T20" fmla="*/ 2147483647 w 500"/>
              <a:gd name="T21" fmla="*/ 920529887 h 500"/>
              <a:gd name="T22" fmla="*/ 2147483647 w 500"/>
              <a:gd name="T23" fmla="*/ 2018706739 h 500"/>
              <a:gd name="T24" fmla="*/ 2023221760 w 500"/>
              <a:gd name="T25" fmla="*/ 2147483647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81" name="稻壳儿小白白(http://dwz.cn/Wu2UP)"/>
          <p:cNvSpPr/>
          <p:nvPr/>
        </p:nvSpPr>
        <p:spPr bwMode="auto">
          <a:xfrm>
            <a:off x="2342619" y="3176595"/>
            <a:ext cx="1836687" cy="1897010"/>
          </a:xfrm>
          <a:custGeom>
            <a:avLst/>
            <a:gdLst>
              <a:gd name="T0" fmla="*/ 2147483647 w 765"/>
              <a:gd name="T1" fmla="*/ 2147483647 h 765"/>
              <a:gd name="T2" fmla="*/ 0 w 765"/>
              <a:gd name="T3" fmla="*/ 2147483647 h 765"/>
              <a:gd name="T4" fmla="*/ 2147483647 w 765"/>
              <a:gd name="T5" fmla="*/ 0 h 765"/>
              <a:gd name="T6" fmla="*/ 2147483647 w 765"/>
              <a:gd name="T7" fmla="*/ 363713017 h 765"/>
              <a:gd name="T8" fmla="*/ 2147483647 w 765"/>
              <a:gd name="T9" fmla="*/ 751673759 h 765"/>
              <a:gd name="T10" fmla="*/ 2147483647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7 h 765"/>
              <a:gd name="T16" fmla="*/ 1238426793 w 765"/>
              <a:gd name="T17" fmla="*/ 2147483647 h 765"/>
              <a:gd name="T18" fmla="*/ 2147483647 w 765"/>
              <a:gd name="T19" fmla="*/ 2147483647 h 765"/>
              <a:gd name="T20" fmla="*/ 2147483647 w 765"/>
              <a:gd name="T21" fmla="*/ 2147483647 h 765"/>
              <a:gd name="T22" fmla="*/ 2147483647 w 765"/>
              <a:gd name="T23" fmla="*/ 2147483647 h 765"/>
              <a:gd name="T24" fmla="*/ 2147483647 w 765"/>
              <a:gd name="T25" fmla="*/ 1503344674 h 765"/>
              <a:gd name="T26" fmla="*/ 2147483647 w 765"/>
              <a:gd name="T27" fmla="*/ 1155796806 h 765"/>
              <a:gd name="T28" fmla="*/ 2147483647 w 765"/>
              <a:gd name="T29" fmla="*/ 2147483647 h 765"/>
              <a:gd name="T30" fmla="*/ 2147483647 w 765"/>
              <a:gd name="T31" fmla="*/ 2147483647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82" name="稻壳儿小白白(http://dwz.cn/Wu2UP)"/>
          <p:cNvSpPr/>
          <p:nvPr/>
        </p:nvSpPr>
        <p:spPr bwMode="auto">
          <a:xfrm>
            <a:off x="2016873" y="2838466"/>
            <a:ext cx="2490718" cy="2571362"/>
          </a:xfrm>
          <a:custGeom>
            <a:avLst/>
            <a:gdLst>
              <a:gd name="T0" fmla="*/ 2147483647 w 1038"/>
              <a:gd name="T1" fmla="*/ 0 h 1037"/>
              <a:gd name="T2" fmla="*/ 2147483647 w 1038"/>
              <a:gd name="T3" fmla="*/ 549545145 h 1037"/>
              <a:gd name="T4" fmla="*/ 2147483647 w 1038"/>
              <a:gd name="T5" fmla="*/ 961703292 h 1037"/>
              <a:gd name="T6" fmla="*/ 2147483647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7 h 1037"/>
              <a:gd name="T12" fmla="*/ 1584336690 w 1038"/>
              <a:gd name="T13" fmla="*/ 2147483647 h 1037"/>
              <a:gd name="T14" fmla="*/ 2147483647 w 1038"/>
              <a:gd name="T15" fmla="*/ 2147483647 h 1037"/>
              <a:gd name="T16" fmla="*/ 2147483647 w 1038"/>
              <a:gd name="T17" fmla="*/ 2147483647 h 1037"/>
              <a:gd name="T18" fmla="*/ 2147483647 w 1038"/>
              <a:gd name="T19" fmla="*/ 2147483647 h 1037"/>
              <a:gd name="T20" fmla="*/ 2147483647 w 1038"/>
              <a:gd name="T21" fmla="*/ 1810263014 h 1037"/>
              <a:gd name="T22" fmla="*/ 2147483647 w 1038"/>
              <a:gd name="T23" fmla="*/ 1438512472 h 1037"/>
              <a:gd name="T24" fmla="*/ 2147483647 w 1038"/>
              <a:gd name="T25" fmla="*/ 2147483647 h 1037"/>
              <a:gd name="T26" fmla="*/ 2147483647 w 1038"/>
              <a:gd name="T27" fmla="*/ 2147483647 h 1037"/>
              <a:gd name="T28" fmla="*/ 0 w 1038"/>
              <a:gd name="T29" fmla="*/ 2147483647 h 1037"/>
              <a:gd name="T30" fmla="*/ 2147483647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28683" name="稻壳儿小白白(http://dwz.cn/Wu2UP)"/>
          <p:cNvCxnSpPr>
            <a:cxnSpLocks noChangeShapeType="1"/>
          </p:cNvCxnSpPr>
          <p:nvPr/>
        </p:nvCxnSpPr>
        <p:spPr bwMode="auto">
          <a:xfrm>
            <a:off x="5606111" y="3317560"/>
            <a:ext cx="358765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稻壳儿小白白(http://dwz.cn/Wu2UP)"/>
          <p:cNvCxnSpPr>
            <a:cxnSpLocks noChangeShapeType="1"/>
          </p:cNvCxnSpPr>
          <p:nvPr/>
        </p:nvCxnSpPr>
        <p:spPr bwMode="auto">
          <a:xfrm>
            <a:off x="5606111" y="4540220"/>
            <a:ext cx="358765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85" name="稻壳儿小白白(http://dwz.cn/Wu2UP)"/>
          <p:cNvGrpSpPr/>
          <p:nvPr/>
        </p:nvGrpSpPr>
        <p:grpSpPr bwMode="auto">
          <a:xfrm rot="0">
            <a:off x="5606111" y="2182212"/>
            <a:ext cx="358765" cy="3515897"/>
            <a:chOff x="0" y="0"/>
            <a:chExt cx="637913" cy="6047288"/>
          </a:xfrm>
        </p:grpSpPr>
        <p:cxnSp>
          <p:nvCxnSpPr>
            <p:cNvPr id="28703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4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6" name="稻壳儿小白白(http://dwz.cn/Wu2UP)"/>
          <p:cNvSpPr>
            <a:spLocks noChangeArrowheads="1"/>
          </p:cNvSpPr>
          <p:nvPr/>
        </p:nvSpPr>
        <p:spPr bwMode="auto">
          <a:xfrm>
            <a:off x="6066791" y="4048743"/>
            <a:ext cx="766423" cy="79341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7" name="稻壳儿小白白(http://dwz.cn/Wu2UP)"/>
          <p:cNvSpPr>
            <a:spLocks noEditPoints="1"/>
          </p:cNvSpPr>
          <p:nvPr/>
        </p:nvSpPr>
        <p:spPr bwMode="auto">
          <a:xfrm>
            <a:off x="6227758" y="4265906"/>
            <a:ext cx="440678" cy="359082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88" name="稻壳儿小白白(http://dwz.cn/Wu2UP)"/>
          <p:cNvSpPr>
            <a:spLocks noChangeArrowheads="1"/>
          </p:cNvSpPr>
          <p:nvPr/>
        </p:nvSpPr>
        <p:spPr bwMode="auto">
          <a:xfrm>
            <a:off x="6066791" y="5230127"/>
            <a:ext cx="766423" cy="79341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9" name="稻壳儿小白白(http://dwz.cn/Wu2UP)"/>
          <p:cNvSpPr>
            <a:spLocks noEditPoints="1"/>
          </p:cNvSpPr>
          <p:nvPr/>
        </p:nvSpPr>
        <p:spPr bwMode="auto">
          <a:xfrm>
            <a:off x="6254428" y="5409828"/>
            <a:ext cx="387340" cy="364163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90" name="稻壳儿小白白(http://dwz.cn/Wu2UP)"/>
          <p:cNvSpPr>
            <a:spLocks noChangeArrowheads="1"/>
          </p:cNvSpPr>
          <p:nvPr/>
        </p:nvSpPr>
        <p:spPr bwMode="auto">
          <a:xfrm>
            <a:off x="6066791" y="1725025"/>
            <a:ext cx="766423" cy="79214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91" name="稻壳儿小白白(http://dwz.cn/Wu2UP)"/>
          <p:cNvSpPr/>
          <p:nvPr/>
        </p:nvSpPr>
        <p:spPr bwMode="auto">
          <a:xfrm>
            <a:off x="6259825" y="1941236"/>
            <a:ext cx="381941" cy="360036"/>
          </a:xfrm>
          <a:custGeom>
            <a:avLst/>
            <a:gdLst>
              <a:gd name="T0" fmla="*/ 1885692782 w 84"/>
              <a:gd name="T1" fmla="*/ 943834339 h 76"/>
              <a:gd name="T2" fmla="*/ 2147483647 w 84"/>
              <a:gd name="T3" fmla="*/ 884849105 h 76"/>
              <a:gd name="T4" fmla="*/ 2147483647 w 84"/>
              <a:gd name="T5" fmla="*/ 294947891 h 76"/>
              <a:gd name="T6" fmla="*/ 2146786634 w 84"/>
              <a:gd name="T7" fmla="*/ 29495332 h 76"/>
              <a:gd name="T8" fmla="*/ 1566573885 w 84"/>
              <a:gd name="T9" fmla="*/ 147476661 h 76"/>
              <a:gd name="T10" fmla="*/ 1450534567 w 84"/>
              <a:gd name="T11" fmla="*/ 442424553 h 76"/>
              <a:gd name="T12" fmla="*/ 1595589101 w 84"/>
              <a:gd name="T13" fmla="*/ 619391115 h 76"/>
              <a:gd name="T14" fmla="*/ 319118897 w 84"/>
              <a:gd name="T15" fmla="*/ 1769692780 h 76"/>
              <a:gd name="T16" fmla="*/ 261093852 w 84"/>
              <a:gd name="T17" fmla="*/ 973329671 h 76"/>
              <a:gd name="T18" fmla="*/ 377138556 w 84"/>
              <a:gd name="T19" fmla="*/ 855353773 h 76"/>
              <a:gd name="T20" fmla="*/ 812296772 w 84"/>
              <a:gd name="T21" fmla="*/ 825858441 h 76"/>
              <a:gd name="T22" fmla="*/ 870321817 w 84"/>
              <a:gd name="T23" fmla="*/ 265452559 h 76"/>
              <a:gd name="T24" fmla="*/ 319118897 w 84"/>
              <a:gd name="T25" fmla="*/ 235957227 h 76"/>
              <a:gd name="T26" fmla="*/ 203074193 w 84"/>
              <a:gd name="T27" fmla="*/ 678381780 h 76"/>
              <a:gd name="T28" fmla="*/ 116044704 w 84"/>
              <a:gd name="T29" fmla="*/ 796363109 h 76"/>
              <a:gd name="T30" fmla="*/ 0 w 84"/>
              <a:gd name="T31" fmla="*/ 1032320336 h 76"/>
              <a:gd name="T32" fmla="*/ 87029489 w 84"/>
              <a:gd name="T33" fmla="*/ 1946664773 h 76"/>
              <a:gd name="T34" fmla="*/ 1218450544 w 84"/>
              <a:gd name="T35" fmla="*/ 2147483647 h 76"/>
              <a:gd name="T36" fmla="*/ 1479544396 w 84"/>
              <a:gd name="T37" fmla="*/ 2147483647 h 76"/>
              <a:gd name="T38" fmla="*/ 1653608760 w 84"/>
              <a:gd name="T39" fmla="*/ 2005655438 h 76"/>
              <a:gd name="T40" fmla="*/ 1682618589 w 84"/>
              <a:gd name="T41" fmla="*/ 2064640671 h 76"/>
              <a:gd name="T42" fmla="*/ 2001737486 w 84"/>
              <a:gd name="T43" fmla="*/ 2094136003 h 76"/>
              <a:gd name="T44" fmla="*/ 2147483647 w 84"/>
              <a:gd name="T45" fmla="*/ 1858178776 h 76"/>
              <a:gd name="T46" fmla="*/ 2147483647 w 84"/>
              <a:gd name="T47" fmla="*/ 1563230885 h 76"/>
              <a:gd name="T48" fmla="*/ 2001737486 w 84"/>
              <a:gd name="T49" fmla="*/ 1268282993 h 76"/>
              <a:gd name="T50" fmla="*/ 1682618589 w 84"/>
              <a:gd name="T51" fmla="*/ 1238787661 h 76"/>
              <a:gd name="T52" fmla="*/ 1450534567 w 84"/>
              <a:gd name="T53" fmla="*/ 1474744888 h 76"/>
              <a:gd name="T54" fmla="*/ 1421524737 w 84"/>
              <a:gd name="T55" fmla="*/ 1769692780 h 76"/>
              <a:gd name="T56" fmla="*/ 1479544396 w 84"/>
              <a:gd name="T57" fmla="*/ 1828683444 h 76"/>
              <a:gd name="T58" fmla="*/ 1305480033 w 84"/>
              <a:gd name="T59" fmla="*/ 1976160105 h 76"/>
              <a:gd name="T60" fmla="*/ 638232409 w 84"/>
              <a:gd name="T61" fmla="*/ 1828683444 h 76"/>
              <a:gd name="T62" fmla="*/ 1769648078 w 84"/>
              <a:gd name="T63" fmla="*/ 796363109 h 76"/>
              <a:gd name="T64" fmla="*/ 1885692782 w 84"/>
              <a:gd name="T65" fmla="*/ 94383433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93" name="稻壳儿小白白(http://dwz.cn/Wu2UP)"/>
          <p:cNvSpPr txBox="1">
            <a:spLocks noChangeArrowheads="1"/>
          </p:cNvSpPr>
          <p:nvPr/>
        </p:nvSpPr>
        <p:spPr bwMode="auto">
          <a:xfrm>
            <a:off x="6945924" y="1845672"/>
            <a:ext cx="3572728" cy="4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公开数据太少，模型没学好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8695" name="稻壳儿小白白(http://dwz.cn/Wu2UP)"/>
          <p:cNvSpPr txBox="1">
            <a:spLocks noChangeArrowheads="1"/>
          </p:cNvSpPr>
          <p:nvPr/>
        </p:nvSpPr>
        <p:spPr bwMode="auto">
          <a:xfrm>
            <a:off x="6945924" y="2975622"/>
            <a:ext cx="2427221" cy="4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有些知识学的不对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8697" name="稻壳儿小白白(http://dwz.cn/Wu2UP)"/>
          <p:cNvSpPr txBox="1">
            <a:spLocks noChangeArrowheads="1"/>
          </p:cNvSpPr>
          <p:nvPr/>
        </p:nvSpPr>
        <p:spPr bwMode="auto">
          <a:xfrm>
            <a:off x="6945924" y="4203996"/>
            <a:ext cx="2649146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特定任务表现不佳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8699" name="稻壳儿小白白(http://dwz.cn/Wu2UP)"/>
          <p:cNvSpPr txBox="1">
            <a:spLocks noChangeArrowheads="1"/>
          </p:cNvSpPr>
          <p:nvPr/>
        </p:nvSpPr>
        <p:spPr bwMode="auto">
          <a:xfrm>
            <a:off x="6945924" y="5315851"/>
            <a:ext cx="2360230" cy="4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不具备某些能力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2335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不同微调方式对比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1784470" y="2746077"/>
          <a:ext cx="8623300" cy="314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660"/>
                <a:gridCol w="1724660"/>
                <a:gridCol w="1724660"/>
                <a:gridCol w="1724660"/>
                <a:gridCol w="1724660"/>
              </a:tblGrid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复杂度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数据量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算力要求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适用用户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全量微调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高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很多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很高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有算法基础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高效微调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高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少量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较低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有算法基础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API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微调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低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按需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无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无算法基础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06641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基于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API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微调：基本流程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455" y="1583741"/>
            <a:ext cx="7796313" cy="1757314"/>
          </a:xfrm>
          <a:prstGeom prst="rect">
            <a:avLst/>
          </a:prstGeom>
        </p:spPr>
      </p:pic>
      <p:sp>
        <p:nvSpPr>
          <p:cNvPr id="5124" name="空心弧 3"/>
          <p:cNvSpPr/>
          <p:nvPr/>
        </p:nvSpPr>
        <p:spPr bwMode="auto">
          <a:xfrm rot="16921077">
            <a:off x="3955157" y="3637592"/>
            <a:ext cx="2915839" cy="2795193"/>
          </a:xfrm>
          <a:custGeom>
            <a:avLst/>
            <a:gdLst>
              <a:gd name="T0" fmla="*/ 1101990 w 2788528"/>
              <a:gd name="T1" fmla="*/ 30507 h 2753783"/>
              <a:gd name="T2" fmla="*/ 2754655 w 2788528"/>
              <a:gd name="T3" fmla="*/ 1078660 h 2753783"/>
              <a:gd name="T4" fmla="*/ 2082798 w 2788528"/>
              <a:gd name="T5" fmla="*/ 1225639 h 2753783"/>
              <a:gd name="T6" fmla="*/ 1247724 w 2788528"/>
              <a:gd name="T7" fmla="*/ 702590 h 2753783"/>
              <a:gd name="T8" fmla="*/ 1101990 w 2788528"/>
              <a:gd name="T9" fmla="*/ 30507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102337" y="30519"/>
                </a:moveTo>
                <a:cubicBezTo>
                  <a:pt x="1851532" y="-127902"/>
                  <a:pt x="2589801" y="340355"/>
                  <a:pt x="2755523" y="1079075"/>
                </a:cubicBezTo>
                <a:lnTo>
                  <a:pt x="2083454" y="1226110"/>
                </a:lnTo>
                <a:cubicBezTo>
                  <a:pt x="1998817" y="858048"/>
                  <a:pt x="1626466" y="624810"/>
                  <a:pt x="1248117" y="702860"/>
                </a:cubicBezTo>
                <a:lnTo>
                  <a:pt x="1102337" y="3051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5" name="空心弧 4"/>
          <p:cNvSpPr/>
          <p:nvPr/>
        </p:nvSpPr>
        <p:spPr bwMode="auto">
          <a:xfrm rot="10221374">
            <a:off x="4013893" y="3602350"/>
            <a:ext cx="2832339" cy="2882503"/>
          </a:xfrm>
          <a:custGeom>
            <a:avLst/>
            <a:gdLst>
              <a:gd name="T0" fmla="*/ 1634314 w 2789647"/>
              <a:gd name="T1" fmla="*/ 20505 h 2754576"/>
              <a:gd name="T2" fmla="*/ 2770679 w 2789647"/>
              <a:gd name="T3" fmla="*/ 1602003 h 2754576"/>
              <a:gd name="T4" fmla="*/ 2097345 w 2789647"/>
              <a:gd name="T5" fmla="*/ 1492369 h 2754576"/>
              <a:gd name="T6" fmla="*/ 1515616 w 2789647"/>
              <a:gd name="T7" fmla="*/ 692711 h 2754576"/>
              <a:gd name="T8" fmla="*/ 1634314 w 2789647"/>
              <a:gd name="T9" fmla="*/ 20505 h 2754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9647" h="2754576">
                <a:moveTo>
                  <a:pt x="1634554" y="20495"/>
                </a:moveTo>
                <a:cubicBezTo>
                  <a:pt x="2388389" y="150361"/>
                  <a:pt x="2895510" y="855687"/>
                  <a:pt x="2771086" y="1601233"/>
                </a:cubicBezTo>
                <a:lnTo>
                  <a:pt x="2097653" y="1491652"/>
                </a:lnTo>
                <a:cubicBezTo>
                  <a:pt x="2162163" y="1114477"/>
                  <a:pt x="1902179" y="757321"/>
                  <a:pt x="1515839" y="692378"/>
                </a:cubicBezTo>
                <a:lnTo>
                  <a:pt x="1634554" y="20495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6" name="空心弧 5"/>
          <p:cNvSpPr/>
          <p:nvPr/>
        </p:nvSpPr>
        <p:spPr bwMode="auto">
          <a:xfrm rot="851343">
            <a:off x="3984683" y="3577269"/>
            <a:ext cx="2830751" cy="2881233"/>
          </a:xfrm>
          <a:custGeom>
            <a:avLst/>
            <a:gdLst>
              <a:gd name="T0" fmla="*/ 1062536 w 2788529"/>
              <a:gd name="T1" fmla="*/ 39466 h 2753782"/>
              <a:gd name="T2" fmla="*/ 2117990 w 2788529"/>
              <a:gd name="T3" fmla="*/ 200461 h 2753782"/>
              <a:gd name="T4" fmla="*/ 2751950 w 2788529"/>
              <a:gd name="T5" fmla="*/ 1067462 h 2753782"/>
              <a:gd name="T6" fmla="*/ 2083866 w 2788529"/>
              <a:gd name="T7" fmla="*/ 1219806 h 2753782"/>
              <a:gd name="T8" fmla="*/ 1758697 w 2788529"/>
              <a:gd name="T9" fmla="*/ 784275 h 2753782"/>
              <a:gd name="T10" fmla="*/ 1227338 w 2788529"/>
              <a:gd name="T11" fmla="*/ 704907 h 2753782"/>
              <a:gd name="T12" fmla="*/ 1062536 w 2788529"/>
              <a:gd name="T13" fmla="*/ 39466 h 27537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88529" h="2753782">
                <a:moveTo>
                  <a:pt x="1062871" y="39458"/>
                </a:moveTo>
                <a:cubicBezTo>
                  <a:pt x="1422483" y="-47441"/>
                  <a:pt x="1802327" y="10470"/>
                  <a:pt x="2118658" y="200422"/>
                </a:cubicBezTo>
                <a:cubicBezTo>
                  <a:pt x="2439675" y="393188"/>
                  <a:pt x="2668330" y="705737"/>
                  <a:pt x="2752818" y="1067257"/>
                </a:cubicBezTo>
                <a:lnTo>
                  <a:pt x="2084523" y="1219571"/>
                </a:lnTo>
                <a:cubicBezTo>
                  <a:pt x="2040913" y="1037492"/>
                  <a:pt x="1923570" y="880402"/>
                  <a:pt x="1759252" y="784124"/>
                </a:cubicBezTo>
                <a:cubicBezTo>
                  <a:pt x="1599636" y="690602"/>
                  <a:pt x="1408708" y="662097"/>
                  <a:pt x="1227725" y="704771"/>
                </a:cubicBezTo>
                <a:lnTo>
                  <a:pt x="1062871" y="39458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7" name="空心弧 6"/>
          <p:cNvSpPr/>
          <p:nvPr/>
        </p:nvSpPr>
        <p:spPr bwMode="auto">
          <a:xfrm rot="4607761">
            <a:off x="4084058" y="3770621"/>
            <a:ext cx="2915839" cy="2795193"/>
          </a:xfrm>
          <a:custGeom>
            <a:avLst/>
            <a:gdLst>
              <a:gd name="T0" fmla="*/ 1716943 w 2788528"/>
              <a:gd name="T1" fmla="*/ 37495 h 2753783"/>
              <a:gd name="T2" fmla="*/ 2751569 w 2788528"/>
              <a:gd name="T3" fmla="*/ 1687503 h 2753783"/>
              <a:gd name="T4" fmla="*/ 2078139 w 2788528"/>
              <a:gd name="T5" fmla="*/ 1533180 h 2753783"/>
              <a:gd name="T6" fmla="*/ 1554870 w 2788528"/>
              <a:gd name="T7" fmla="*/ 709057 h 2753783"/>
              <a:gd name="T8" fmla="*/ 1716943 w 2788528"/>
              <a:gd name="T9" fmla="*/ 37495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717484" y="37509"/>
                </a:moveTo>
                <a:cubicBezTo>
                  <a:pt x="2463405" y="213057"/>
                  <a:pt x="2925780" y="950499"/>
                  <a:pt x="2752436" y="1688152"/>
                </a:cubicBezTo>
                <a:lnTo>
                  <a:pt x="2078794" y="1533769"/>
                </a:lnTo>
                <a:cubicBezTo>
                  <a:pt x="2167607" y="1165147"/>
                  <a:pt x="1933288" y="796080"/>
                  <a:pt x="1555360" y="709330"/>
                </a:cubicBezTo>
                <a:lnTo>
                  <a:pt x="1717484" y="3750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8" name="Freeform 34"/>
          <p:cNvSpPr/>
          <p:nvPr/>
        </p:nvSpPr>
        <p:spPr bwMode="auto">
          <a:xfrm>
            <a:off x="4461873" y="4206536"/>
            <a:ext cx="369242" cy="335588"/>
          </a:xfrm>
          <a:custGeom>
            <a:avLst/>
            <a:gdLst>
              <a:gd name="T0" fmla="*/ 363537 w 136"/>
              <a:gd name="T1" fmla="*/ 128270 h 120"/>
              <a:gd name="T2" fmla="*/ 181769 w 136"/>
              <a:gd name="T3" fmla="*/ 0 h 120"/>
              <a:gd name="T4" fmla="*/ 0 w 136"/>
              <a:gd name="T5" fmla="*/ 128270 h 120"/>
              <a:gd name="T6" fmla="*/ 98903 w 136"/>
              <a:gd name="T7" fmla="*/ 243179 h 120"/>
              <a:gd name="T8" fmla="*/ 58807 w 136"/>
              <a:gd name="T9" fmla="*/ 320675 h 120"/>
              <a:gd name="T10" fmla="*/ 195134 w 136"/>
              <a:gd name="T11" fmla="*/ 256540 h 120"/>
              <a:gd name="T12" fmla="*/ 363537 w 136"/>
              <a:gd name="T13" fmla="*/ 128270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9" name="Freeform 64"/>
          <p:cNvSpPr>
            <a:spLocks noEditPoints="1"/>
          </p:cNvSpPr>
          <p:nvPr/>
        </p:nvSpPr>
        <p:spPr bwMode="auto">
          <a:xfrm>
            <a:off x="4508862" y="5691125"/>
            <a:ext cx="331778" cy="327333"/>
          </a:xfrm>
          <a:custGeom>
            <a:avLst/>
            <a:gdLst>
              <a:gd name="T0" fmla="*/ 307354 w 133"/>
              <a:gd name="T1" fmla="*/ 0 h 127"/>
              <a:gd name="T2" fmla="*/ 22130 w 133"/>
              <a:gd name="T3" fmla="*/ 0 h 127"/>
              <a:gd name="T4" fmla="*/ 0 w 133"/>
              <a:gd name="T5" fmla="*/ 22163 h 127"/>
              <a:gd name="T6" fmla="*/ 0 w 133"/>
              <a:gd name="T7" fmla="*/ 224088 h 127"/>
              <a:gd name="T8" fmla="*/ 22130 w 133"/>
              <a:gd name="T9" fmla="*/ 246250 h 127"/>
              <a:gd name="T10" fmla="*/ 130318 w 133"/>
              <a:gd name="T11" fmla="*/ 246250 h 127"/>
              <a:gd name="T12" fmla="*/ 98353 w 133"/>
              <a:gd name="T13" fmla="*/ 290575 h 127"/>
              <a:gd name="T14" fmla="*/ 98353 w 133"/>
              <a:gd name="T15" fmla="*/ 312738 h 127"/>
              <a:gd name="T16" fmla="*/ 130318 w 133"/>
              <a:gd name="T17" fmla="*/ 312738 h 127"/>
              <a:gd name="T18" fmla="*/ 196707 w 133"/>
              <a:gd name="T19" fmla="*/ 312738 h 127"/>
              <a:gd name="T20" fmla="*/ 231130 w 133"/>
              <a:gd name="T21" fmla="*/ 312738 h 127"/>
              <a:gd name="T22" fmla="*/ 231130 w 133"/>
              <a:gd name="T23" fmla="*/ 290575 h 127"/>
              <a:gd name="T24" fmla="*/ 196707 w 133"/>
              <a:gd name="T25" fmla="*/ 246250 h 127"/>
              <a:gd name="T26" fmla="*/ 307354 w 133"/>
              <a:gd name="T27" fmla="*/ 246250 h 127"/>
              <a:gd name="T28" fmla="*/ 327025 w 133"/>
              <a:gd name="T29" fmla="*/ 224088 h 127"/>
              <a:gd name="T30" fmla="*/ 327025 w 133"/>
              <a:gd name="T31" fmla="*/ 22163 h 127"/>
              <a:gd name="T32" fmla="*/ 307354 w 133"/>
              <a:gd name="T33" fmla="*/ 0 h 127"/>
              <a:gd name="T34" fmla="*/ 147530 w 133"/>
              <a:gd name="T35" fmla="*/ 219163 h 127"/>
              <a:gd name="T36" fmla="*/ 164742 w 133"/>
              <a:gd name="T37" fmla="*/ 201925 h 127"/>
              <a:gd name="T38" fmla="*/ 184413 w 133"/>
              <a:gd name="T39" fmla="*/ 219163 h 127"/>
              <a:gd name="T40" fmla="*/ 164742 w 133"/>
              <a:gd name="T41" fmla="*/ 238863 h 127"/>
              <a:gd name="T42" fmla="*/ 147530 w 133"/>
              <a:gd name="T43" fmla="*/ 219163 h 127"/>
              <a:gd name="T44" fmla="*/ 304895 w 133"/>
              <a:gd name="T45" fmla="*/ 194538 h 127"/>
              <a:gd name="T46" fmla="*/ 24588 w 133"/>
              <a:gd name="T47" fmla="*/ 194538 h 127"/>
              <a:gd name="T48" fmla="*/ 24588 w 133"/>
              <a:gd name="T49" fmla="*/ 24625 h 127"/>
              <a:gd name="T50" fmla="*/ 304895 w 133"/>
              <a:gd name="T51" fmla="*/ 24625 h 127"/>
              <a:gd name="T52" fmla="*/ 304895 w 133"/>
              <a:gd name="T53" fmla="*/ 194538 h 12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0" name="Freeform 110"/>
          <p:cNvSpPr/>
          <p:nvPr/>
        </p:nvSpPr>
        <p:spPr bwMode="auto">
          <a:xfrm>
            <a:off x="6186803" y="5777482"/>
            <a:ext cx="82230" cy="84770"/>
          </a:xfrm>
          <a:custGeom>
            <a:avLst/>
            <a:gdLst>
              <a:gd name="T0" fmla="*/ 0 w 41"/>
              <a:gd name="T1" fmla="*/ 77014 h 41"/>
              <a:gd name="T2" fmla="*/ 5924 w 41"/>
              <a:gd name="T3" fmla="*/ 80963 h 41"/>
              <a:gd name="T4" fmla="*/ 80962 w 41"/>
              <a:gd name="T5" fmla="*/ 5924 h 41"/>
              <a:gd name="T6" fmla="*/ 77013 w 41"/>
              <a:gd name="T7" fmla="*/ 0 h 41"/>
              <a:gd name="T8" fmla="*/ 0 w 41"/>
              <a:gd name="T9" fmla="*/ 77014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" h="41">
                <a:moveTo>
                  <a:pt x="0" y="39"/>
                </a:moveTo>
                <a:lnTo>
                  <a:pt x="3" y="41"/>
                </a:lnTo>
                <a:lnTo>
                  <a:pt x="41" y="3"/>
                </a:lnTo>
                <a:lnTo>
                  <a:pt x="39" y="0"/>
                </a:ln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1" name="Freeform 111"/>
          <p:cNvSpPr/>
          <p:nvPr/>
        </p:nvSpPr>
        <p:spPr bwMode="auto">
          <a:xfrm>
            <a:off x="6167436" y="5754305"/>
            <a:ext cx="90485" cy="96200"/>
          </a:xfrm>
          <a:custGeom>
            <a:avLst/>
            <a:gdLst>
              <a:gd name="T0" fmla="*/ 74757 w 44"/>
              <a:gd name="T1" fmla="*/ 0 h 46"/>
              <a:gd name="T2" fmla="*/ 0 w 44"/>
              <a:gd name="T3" fmla="*/ 78064 h 46"/>
              <a:gd name="T4" fmla="*/ 12123 w 44"/>
              <a:gd name="T5" fmla="*/ 92075 h 46"/>
              <a:gd name="T6" fmla="*/ 88900 w 44"/>
              <a:gd name="T7" fmla="*/ 16013 h 46"/>
              <a:gd name="T8" fmla="*/ 74757 w 44"/>
              <a:gd name="T9" fmla="*/ 0 h 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" h="46">
                <a:moveTo>
                  <a:pt x="37" y="0"/>
                </a:moveTo>
                <a:lnTo>
                  <a:pt x="0" y="39"/>
                </a:lnTo>
                <a:lnTo>
                  <a:pt x="6" y="46"/>
                </a:lnTo>
                <a:lnTo>
                  <a:pt x="44" y="8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2" name="Freeform 112"/>
          <p:cNvSpPr/>
          <p:nvPr/>
        </p:nvSpPr>
        <p:spPr bwMode="auto">
          <a:xfrm>
            <a:off x="6151243" y="5740970"/>
            <a:ext cx="85405" cy="87946"/>
          </a:xfrm>
          <a:custGeom>
            <a:avLst/>
            <a:gdLst>
              <a:gd name="T0" fmla="*/ 0 w 42"/>
              <a:gd name="T1" fmla="*/ 76125 h 42"/>
              <a:gd name="T2" fmla="*/ 8013 w 42"/>
              <a:gd name="T3" fmla="*/ 84138 h 42"/>
              <a:gd name="T4" fmla="*/ 84137 w 42"/>
              <a:gd name="T5" fmla="*/ 8013 h 42"/>
              <a:gd name="T6" fmla="*/ 76124 w 42"/>
              <a:gd name="T7" fmla="*/ 0 h 42"/>
              <a:gd name="T8" fmla="*/ 0 w 42"/>
              <a:gd name="T9" fmla="*/ 76125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42">
                <a:moveTo>
                  <a:pt x="0" y="38"/>
                </a:moveTo>
                <a:lnTo>
                  <a:pt x="4" y="42"/>
                </a:lnTo>
                <a:lnTo>
                  <a:pt x="42" y="4"/>
                </a:lnTo>
                <a:lnTo>
                  <a:pt x="38" y="0"/>
                </a:lnTo>
                <a:lnTo>
                  <a:pt x="0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3" name="Freeform 113"/>
          <p:cNvSpPr/>
          <p:nvPr/>
        </p:nvSpPr>
        <p:spPr bwMode="auto">
          <a:xfrm>
            <a:off x="6128702" y="5827328"/>
            <a:ext cx="58101" cy="58101"/>
          </a:xfrm>
          <a:custGeom>
            <a:avLst/>
            <a:gdLst>
              <a:gd name="T0" fmla="*/ 57150 w 28"/>
              <a:gd name="T1" fmla="*/ 39688 h 28"/>
              <a:gd name="T2" fmla="*/ 16329 w 28"/>
              <a:gd name="T3" fmla="*/ 0 h 28"/>
              <a:gd name="T4" fmla="*/ 0 w 28"/>
              <a:gd name="T5" fmla="*/ 39688 h 28"/>
              <a:gd name="T6" fmla="*/ 18370 w 28"/>
              <a:gd name="T7" fmla="*/ 55563 h 28"/>
              <a:gd name="T8" fmla="*/ 57150 w 28"/>
              <a:gd name="T9" fmla="*/ 39688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28" y="20"/>
                </a:moveTo>
                <a:lnTo>
                  <a:pt x="8" y="0"/>
                </a:lnTo>
                <a:lnTo>
                  <a:pt x="0" y="20"/>
                </a:lnTo>
                <a:lnTo>
                  <a:pt x="9" y="28"/>
                </a:ln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4" name="Freeform 114"/>
          <p:cNvSpPr/>
          <p:nvPr/>
        </p:nvSpPr>
        <p:spPr bwMode="auto">
          <a:xfrm>
            <a:off x="6114414" y="5875587"/>
            <a:ext cx="28892" cy="26670"/>
          </a:xfrm>
          <a:custGeom>
            <a:avLst/>
            <a:gdLst>
              <a:gd name="T0" fmla="*/ 0 w 14"/>
              <a:gd name="T1" fmla="*/ 25400 h 13"/>
              <a:gd name="T2" fmla="*/ 28575 w 14"/>
              <a:gd name="T3" fmla="*/ 11723 h 13"/>
              <a:gd name="T4" fmla="*/ 12246 w 14"/>
              <a:gd name="T5" fmla="*/ 0 h 13"/>
              <a:gd name="T6" fmla="*/ 0 w 14"/>
              <a:gd name="T7" fmla="*/ 25400 h 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" h="13">
                <a:moveTo>
                  <a:pt x="0" y="13"/>
                </a:moveTo>
                <a:lnTo>
                  <a:pt x="14" y="6"/>
                </a:lnTo>
                <a:lnTo>
                  <a:pt x="6" y="0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5" name="Freeform 115"/>
          <p:cNvSpPr/>
          <p:nvPr/>
        </p:nvSpPr>
        <p:spPr bwMode="auto">
          <a:xfrm>
            <a:off x="6235061" y="5719381"/>
            <a:ext cx="56513" cy="60006"/>
          </a:xfrm>
          <a:custGeom>
            <a:avLst/>
            <a:gdLst>
              <a:gd name="T0" fmla="*/ 13891 w 28"/>
              <a:gd name="T1" fmla="*/ 0 h 28"/>
              <a:gd name="T2" fmla="*/ 0 w 28"/>
              <a:gd name="T3" fmla="*/ 16329 h 28"/>
              <a:gd name="T4" fmla="*/ 39687 w 28"/>
              <a:gd name="T5" fmla="*/ 57150 h 28"/>
              <a:gd name="T6" fmla="*/ 55562 w 28"/>
              <a:gd name="T7" fmla="*/ 40821 h 28"/>
              <a:gd name="T8" fmla="*/ 13891 w 28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7" y="0"/>
                </a:moveTo>
                <a:lnTo>
                  <a:pt x="0" y="8"/>
                </a:lnTo>
                <a:lnTo>
                  <a:pt x="20" y="28"/>
                </a:lnTo>
                <a:lnTo>
                  <a:pt x="28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6" name="Freeform 116"/>
          <p:cNvSpPr/>
          <p:nvPr/>
        </p:nvSpPr>
        <p:spPr bwMode="auto">
          <a:xfrm>
            <a:off x="5974084" y="5691125"/>
            <a:ext cx="228912" cy="285743"/>
          </a:xfrm>
          <a:custGeom>
            <a:avLst/>
            <a:gdLst>
              <a:gd name="T0" fmla="*/ 209323 w 112"/>
              <a:gd name="T1" fmla="*/ 202780 h 136"/>
              <a:gd name="T2" fmla="*/ 167056 w 112"/>
              <a:gd name="T3" fmla="*/ 202780 h 136"/>
              <a:gd name="T4" fmla="*/ 167056 w 112"/>
              <a:gd name="T5" fmla="*/ 258996 h 136"/>
              <a:gd name="T6" fmla="*/ 14089 w 112"/>
              <a:gd name="T7" fmla="*/ 258996 h 136"/>
              <a:gd name="T8" fmla="*/ 14089 w 112"/>
              <a:gd name="T9" fmla="*/ 64247 h 136"/>
              <a:gd name="T10" fmla="*/ 209323 w 112"/>
              <a:gd name="T11" fmla="*/ 64247 h 136"/>
              <a:gd name="T12" fmla="*/ 209323 w 112"/>
              <a:gd name="T13" fmla="*/ 80309 h 136"/>
              <a:gd name="T14" fmla="*/ 225425 w 112"/>
              <a:gd name="T15" fmla="*/ 64247 h 136"/>
              <a:gd name="T16" fmla="*/ 225425 w 112"/>
              <a:gd name="T17" fmla="*/ 12046 h 136"/>
              <a:gd name="T18" fmla="*/ 195234 w 112"/>
              <a:gd name="T19" fmla="*/ 12046 h 136"/>
              <a:gd name="T20" fmla="*/ 195234 w 112"/>
              <a:gd name="T21" fmla="*/ 40154 h 136"/>
              <a:gd name="T22" fmla="*/ 191209 w 112"/>
              <a:gd name="T23" fmla="*/ 40154 h 136"/>
              <a:gd name="T24" fmla="*/ 191209 w 112"/>
              <a:gd name="T25" fmla="*/ 0 h 136"/>
              <a:gd name="T26" fmla="*/ 179132 w 112"/>
              <a:gd name="T27" fmla="*/ 0 h 136"/>
              <a:gd name="T28" fmla="*/ 179132 w 112"/>
              <a:gd name="T29" fmla="*/ 40154 h 136"/>
              <a:gd name="T30" fmla="*/ 175107 w 112"/>
              <a:gd name="T31" fmla="*/ 40154 h 136"/>
              <a:gd name="T32" fmla="*/ 175107 w 112"/>
              <a:gd name="T33" fmla="*/ 12046 h 136"/>
              <a:gd name="T34" fmla="*/ 159005 w 112"/>
              <a:gd name="T35" fmla="*/ 12046 h 136"/>
              <a:gd name="T36" fmla="*/ 159005 w 112"/>
              <a:gd name="T37" fmla="*/ 40154 h 136"/>
              <a:gd name="T38" fmla="*/ 152967 w 112"/>
              <a:gd name="T39" fmla="*/ 40154 h 136"/>
              <a:gd name="T40" fmla="*/ 152967 w 112"/>
              <a:gd name="T41" fmla="*/ 0 h 136"/>
              <a:gd name="T42" fmla="*/ 144916 w 112"/>
              <a:gd name="T43" fmla="*/ 0 h 136"/>
              <a:gd name="T44" fmla="*/ 144916 w 112"/>
              <a:gd name="T45" fmla="*/ 40154 h 136"/>
              <a:gd name="T46" fmla="*/ 136865 w 112"/>
              <a:gd name="T47" fmla="*/ 40154 h 136"/>
              <a:gd name="T48" fmla="*/ 136865 w 112"/>
              <a:gd name="T49" fmla="*/ 12046 h 136"/>
              <a:gd name="T50" fmla="*/ 120763 w 112"/>
              <a:gd name="T51" fmla="*/ 12046 h 136"/>
              <a:gd name="T52" fmla="*/ 120763 w 112"/>
              <a:gd name="T53" fmla="*/ 40154 h 136"/>
              <a:gd name="T54" fmla="*/ 114725 w 112"/>
              <a:gd name="T55" fmla="*/ 40154 h 136"/>
              <a:gd name="T56" fmla="*/ 114725 w 112"/>
              <a:gd name="T57" fmla="*/ 0 h 136"/>
              <a:gd name="T58" fmla="*/ 106674 w 112"/>
              <a:gd name="T59" fmla="*/ 0 h 136"/>
              <a:gd name="T60" fmla="*/ 106674 w 112"/>
              <a:gd name="T61" fmla="*/ 40154 h 136"/>
              <a:gd name="T62" fmla="*/ 102649 w 112"/>
              <a:gd name="T63" fmla="*/ 40154 h 136"/>
              <a:gd name="T64" fmla="*/ 102649 w 112"/>
              <a:gd name="T65" fmla="*/ 12046 h 136"/>
              <a:gd name="T66" fmla="*/ 86547 w 112"/>
              <a:gd name="T67" fmla="*/ 12046 h 136"/>
              <a:gd name="T68" fmla="*/ 86547 w 112"/>
              <a:gd name="T69" fmla="*/ 40154 h 136"/>
              <a:gd name="T70" fmla="*/ 80509 w 112"/>
              <a:gd name="T71" fmla="*/ 40154 h 136"/>
              <a:gd name="T72" fmla="*/ 80509 w 112"/>
              <a:gd name="T73" fmla="*/ 0 h 136"/>
              <a:gd name="T74" fmla="*/ 70445 w 112"/>
              <a:gd name="T75" fmla="*/ 0 h 136"/>
              <a:gd name="T76" fmla="*/ 70445 w 112"/>
              <a:gd name="T77" fmla="*/ 40154 h 136"/>
              <a:gd name="T78" fmla="*/ 64407 w 112"/>
              <a:gd name="T79" fmla="*/ 40154 h 136"/>
              <a:gd name="T80" fmla="*/ 64407 w 112"/>
              <a:gd name="T81" fmla="*/ 12046 h 136"/>
              <a:gd name="T82" fmla="*/ 50318 w 112"/>
              <a:gd name="T83" fmla="*/ 12046 h 136"/>
              <a:gd name="T84" fmla="*/ 50318 w 112"/>
              <a:gd name="T85" fmla="*/ 40154 h 136"/>
              <a:gd name="T86" fmla="*/ 46293 w 112"/>
              <a:gd name="T87" fmla="*/ 40154 h 136"/>
              <a:gd name="T88" fmla="*/ 46293 w 112"/>
              <a:gd name="T89" fmla="*/ 0 h 136"/>
              <a:gd name="T90" fmla="*/ 34216 w 112"/>
              <a:gd name="T91" fmla="*/ 0 h 136"/>
              <a:gd name="T92" fmla="*/ 34216 w 112"/>
              <a:gd name="T93" fmla="*/ 40154 h 136"/>
              <a:gd name="T94" fmla="*/ 30191 w 112"/>
              <a:gd name="T95" fmla="*/ 40154 h 136"/>
              <a:gd name="T96" fmla="*/ 30191 w 112"/>
              <a:gd name="T97" fmla="*/ 12046 h 136"/>
              <a:gd name="T98" fmla="*/ 0 w 112"/>
              <a:gd name="T99" fmla="*/ 12046 h 136"/>
              <a:gd name="T100" fmla="*/ 0 w 112"/>
              <a:gd name="T101" fmla="*/ 48185 h 136"/>
              <a:gd name="T102" fmla="*/ 0 w 112"/>
              <a:gd name="T103" fmla="*/ 56216 h 136"/>
              <a:gd name="T104" fmla="*/ 0 w 112"/>
              <a:gd name="T105" fmla="*/ 273050 h 136"/>
              <a:gd name="T106" fmla="*/ 179132 w 112"/>
              <a:gd name="T107" fmla="*/ 273050 h 136"/>
              <a:gd name="T108" fmla="*/ 225425 w 112"/>
              <a:gd name="T109" fmla="*/ 220849 h 136"/>
              <a:gd name="T110" fmla="*/ 225425 w 112"/>
              <a:gd name="T111" fmla="*/ 168649 h 136"/>
              <a:gd name="T112" fmla="*/ 209323 w 112"/>
              <a:gd name="T113" fmla="*/ 184710 h 136"/>
              <a:gd name="T114" fmla="*/ 209323 w 112"/>
              <a:gd name="T115" fmla="*/ 202780 h 1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12" h="136">
                <a:moveTo>
                  <a:pt x="104" y="101"/>
                </a:moveTo>
                <a:lnTo>
                  <a:pt x="83" y="101"/>
                </a:lnTo>
                <a:lnTo>
                  <a:pt x="83" y="129"/>
                </a:lnTo>
                <a:lnTo>
                  <a:pt x="7" y="129"/>
                </a:lnTo>
                <a:lnTo>
                  <a:pt x="7" y="32"/>
                </a:lnTo>
                <a:lnTo>
                  <a:pt x="104" y="32"/>
                </a:lnTo>
                <a:lnTo>
                  <a:pt x="104" y="40"/>
                </a:lnTo>
                <a:lnTo>
                  <a:pt x="112" y="32"/>
                </a:lnTo>
                <a:lnTo>
                  <a:pt x="112" y="6"/>
                </a:lnTo>
                <a:lnTo>
                  <a:pt x="97" y="6"/>
                </a:lnTo>
                <a:lnTo>
                  <a:pt x="97" y="20"/>
                </a:lnTo>
                <a:lnTo>
                  <a:pt x="95" y="20"/>
                </a:lnTo>
                <a:lnTo>
                  <a:pt x="95" y="0"/>
                </a:lnTo>
                <a:lnTo>
                  <a:pt x="89" y="0"/>
                </a:lnTo>
                <a:lnTo>
                  <a:pt x="89" y="20"/>
                </a:lnTo>
                <a:lnTo>
                  <a:pt x="87" y="20"/>
                </a:lnTo>
                <a:lnTo>
                  <a:pt x="87" y="6"/>
                </a:lnTo>
                <a:lnTo>
                  <a:pt x="79" y="6"/>
                </a:lnTo>
                <a:lnTo>
                  <a:pt x="79" y="20"/>
                </a:lnTo>
                <a:lnTo>
                  <a:pt x="76" y="20"/>
                </a:lnTo>
                <a:lnTo>
                  <a:pt x="76" y="0"/>
                </a:lnTo>
                <a:lnTo>
                  <a:pt x="72" y="0"/>
                </a:lnTo>
                <a:lnTo>
                  <a:pt x="72" y="20"/>
                </a:lnTo>
                <a:lnTo>
                  <a:pt x="68" y="20"/>
                </a:lnTo>
                <a:lnTo>
                  <a:pt x="68" y="6"/>
                </a:lnTo>
                <a:lnTo>
                  <a:pt x="60" y="6"/>
                </a:lnTo>
                <a:lnTo>
                  <a:pt x="60" y="20"/>
                </a:lnTo>
                <a:lnTo>
                  <a:pt x="57" y="20"/>
                </a:lnTo>
                <a:lnTo>
                  <a:pt x="57" y="0"/>
                </a:lnTo>
                <a:lnTo>
                  <a:pt x="53" y="0"/>
                </a:lnTo>
                <a:lnTo>
                  <a:pt x="53" y="20"/>
                </a:lnTo>
                <a:lnTo>
                  <a:pt x="51" y="20"/>
                </a:lnTo>
                <a:lnTo>
                  <a:pt x="51" y="6"/>
                </a:lnTo>
                <a:lnTo>
                  <a:pt x="43" y="6"/>
                </a:lnTo>
                <a:lnTo>
                  <a:pt x="43" y="20"/>
                </a:lnTo>
                <a:lnTo>
                  <a:pt x="40" y="20"/>
                </a:lnTo>
                <a:lnTo>
                  <a:pt x="40" y="0"/>
                </a:lnTo>
                <a:lnTo>
                  <a:pt x="35" y="0"/>
                </a:lnTo>
                <a:lnTo>
                  <a:pt x="35" y="20"/>
                </a:lnTo>
                <a:lnTo>
                  <a:pt x="32" y="20"/>
                </a:lnTo>
                <a:lnTo>
                  <a:pt x="32" y="6"/>
                </a:lnTo>
                <a:lnTo>
                  <a:pt x="25" y="6"/>
                </a:lnTo>
                <a:lnTo>
                  <a:pt x="25" y="20"/>
                </a:lnTo>
                <a:lnTo>
                  <a:pt x="23" y="20"/>
                </a:lnTo>
                <a:lnTo>
                  <a:pt x="23" y="0"/>
                </a:lnTo>
                <a:lnTo>
                  <a:pt x="17" y="0"/>
                </a:lnTo>
                <a:lnTo>
                  <a:pt x="17" y="20"/>
                </a:lnTo>
                <a:lnTo>
                  <a:pt x="15" y="20"/>
                </a:lnTo>
                <a:lnTo>
                  <a:pt x="15" y="6"/>
                </a:lnTo>
                <a:lnTo>
                  <a:pt x="0" y="6"/>
                </a:lnTo>
                <a:lnTo>
                  <a:pt x="0" y="24"/>
                </a:lnTo>
                <a:lnTo>
                  <a:pt x="0" y="28"/>
                </a:lnTo>
                <a:lnTo>
                  <a:pt x="0" y="136"/>
                </a:lnTo>
                <a:lnTo>
                  <a:pt x="89" y="136"/>
                </a:lnTo>
                <a:lnTo>
                  <a:pt x="112" y="110"/>
                </a:lnTo>
                <a:lnTo>
                  <a:pt x="112" y="84"/>
                </a:lnTo>
                <a:lnTo>
                  <a:pt x="104" y="92"/>
                </a:lnTo>
                <a:lnTo>
                  <a:pt x="104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7" name="Rectangle 117"/>
          <p:cNvSpPr>
            <a:spLocks noChangeArrowheads="1"/>
          </p:cNvSpPr>
          <p:nvPr/>
        </p:nvSpPr>
        <p:spPr bwMode="auto">
          <a:xfrm>
            <a:off x="6014405" y="5787642"/>
            <a:ext cx="90167" cy="1492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38" name="Rectangle 118"/>
          <p:cNvSpPr>
            <a:spLocks noChangeArrowheads="1"/>
          </p:cNvSpPr>
          <p:nvPr/>
        </p:nvSpPr>
        <p:spPr bwMode="auto">
          <a:xfrm>
            <a:off x="6014405" y="5820662"/>
            <a:ext cx="90167" cy="1492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39" name="Rectangle 119"/>
          <p:cNvSpPr>
            <a:spLocks noChangeArrowheads="1"/>
          </p:cNvSpPr>
          <p:nvPr/>
        </p:nvSpPr>
        <p:spPr bwMode="auto">
          <a:xfrm>
            <a:off x="6014405" y="5859077"/>
            <a:ext cx="90167" cy="114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0" name="Rectangle 120"/>
          <p:cNvSpPr>
            <a:spLocks noChangeArrowheads="1"/>
          </p:cNvSpPr>
          <p:nvPr/>
        </p:nvSpPr>
        <p:spPr bwMode="auto">
          <a:xfrm>
            <a:off x="6014405" y="5893684"/>
            <a:ext cx="90167" cy="152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1" name="Freeform 126"/>
          <p:cNvSpPr>
            <a:spLocks noEditPoints="1"/>
          </p:cNvSpPr>
          <p:nvPr/>
        </p:nvSpPr>
        <p:spPr bwMode="auto">
          <a:xfrm>
            <a:off x="6167436" y="4239872"/>
            <a:ext cx="166048" cy="277169"/>
          </a:xfrm>
          <a:custGeom>
            <a:avLst/>
            <a:gdLst>
              <a:gd name="T0" fmla="*/ 0 w 82"/>
              <a:gd name="T1" fmla="*/ 68287 h 132"/>
              <a:gd name="T2" fmla="*/ 0 w 82"/>
              <a:gd name="T3" fmla="*/ 265113 h 132"/>
              <a:gd name="T4" fmla="*/ 163512 w 82"/>
              <a:gd name="T5" fmla="*/ 198835 h 132"/>
              <a:gd name="T6" fmla="*/ 163512 w 82"/>
              <a:gd name="T7" fmla="*/ 0 h 132"/>
              <a:gd name="T8" fmla="*/ 0 w 82"/>
              <a:gd name="T9" fmla="*/ 68287 h 132"/>
              <a:gd name="T10" fmla="*/ 151548 w 82"/>
              <a:gd name="T11" fmla="*/ 20084 h 132"/>
              <a:gd name="T12" fmla="*/ 151548 w 82"/>
              <a:gd name="T13" fmla="*/ 188793 h 132"/>
              <a:gd name="T14" fmla="*/ 9970 w 82"/>
              <a:gd name="T15" fmla="*/ 132557 h 132"/>
              <a:gd name="T16" fmla="*/ 9970 w 82"/>
              <a:gd name="T17" fmla="*/ 76320 h 132"/>
              <a:gd name="T18" fmla="*/ 151548 w 82"/>
              <a:gd name="T19" fmla="*/ 20084 h 132"/>
              <a:gd name="T20" fmla="*/ 9970 w 82"/>
              <a:gd name="T21" fmla="*/ 140590 h 132"/>
              <a:gd name="T22" fmla="*/ 145566 w 82"/>
              <a:gd name="T23" fmla="*/ 192809 h 132"/>
              <a:gd name="T24" fmla="*/ 9970 w 82"/>
              <a:gd name="T25" fmla="*/ 249046 h 132"/>
              <a:gd name="T26" fmla="*/ 9970 w 82"/>
              <a:gd name="T27" fmla="*/ 140590 h 1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82" h="132">
                <a:moveTo>
                  <a:pt x="0" y="34"/>
                </a:moveTo>
                <a:lnTo>
                  <a:pt x="0" y="132"/>
                </a:lnTo>
                <a:lnTo>
                  <a:pt x="82" y="99"/>
                </a:lnTo>
                <a:lnTo>
                  <a:pt x="82" y="0"/>
                </a:lnTo>
                <a:lnTo>
                  <a:pt x="0" y="34"/>
                </a:lnTo>
                <a:close/>
                <a:moveTo>
                  <a:pt x="76" y="10"/>
                </a:moveTo>
                <a:lnTo>
                  <a:pt x="76" y="94"/>
                </a:lnTo>
                <a:lnTo>
                  <a:pt x="5" y="66"/>
                </a:lnTo>
                <a:lnTo>
                  <a:pt x="5" y="38"/>
                </a:lnTo>
                <a:lnTo>
                  <a:pt x="76" y="10"/>
                </a:lnTo>
                <a:close/>
                <a:moveTo>
                  <a:pt x="5" y="70"/>
                </a:moveTo>
                <a:lnTo>
                  <a:pt x="73" y="96"/>
                </a:lnTo>
                <a:lnTo>
                  <a:pt x="5" y="124"/>
                </a:lnTo>
                <a:lnTo>
                  <a:pt x="5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42" name="Freeform 127"/>
          <p:cNvSpPr/>
          <p:nvPr/>
        </p:nvSpPr>
        <p:spPr bwMode="auto">
          <a:xfrm>
            <a:off x="5982020" y="4239872"/>
            <a:ext cx="164460" cy="277169"/>
          </a:xfrm>
          <a:custGeom>
            <a:avLst/>
            <a:gdLst>
              <a:gd name="T0" fmla="*/ 0 w 81"/>
              <a:gd name="T1" fmla="*/ 198835 h 132"/>
              <a:gd name="T2" fmla="*/ 161925 w 81"/>
              <a:gd name="T3" fmla="*/ 265113 h 132"/>
              <a:gd name="T4" fmla="*/ 161925 w 81"/>
              <a:gd name="T5" fmla="*/ 68287 h 132"/>
              <a:gd name="T6" fmla="*/ 0 w 81"/>
              <a:gd name="T7" fmla="*/ 0 h 132"/>
              <a:gd name="T8" fmla="*/ 0 w 81"/>
              <a:gd name="T9" fmla="*/ 198835 h 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" h="132">
                <a:moveTo>
                  <a:pt x="0" y="99"/>
                </a:moveTo>
                <a:lnTo>
                  <a:pt x="81" y="132"/>
                </a:lnTo>
                <a:lnTo>
                  <a:pt x="81" y="34"/>
                </a:lnTo>
                <a:lnTo>
                  <a:pt x="0" y="0"/>
                </a:lnTo>
                <a:lnTo>
                  <a:pt x="0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43" name="Freeform 128"/>
          <p:cNvSpPr>
            <a:spLocks noEditPoints="1"/>
          </p:cNvSpPr>
          <p:nvPr/>
        </p:nvSpPr>
        <p:spPr bwMode="auto">
          <a:xfrm>
            <a:off x="5991863" y="4156689"/>
            <a:ext cx="338445" cy="138109"/>
          </a:xfrm>
          <a:custGeom>
            <a:avLst/>
            <a:gdLst>
              <a:gd name="T0" fmla="*/ 164679 w 166"/>
              <a:gd name="T1" fmla="*/ 0 h 66"/>
              <a:gd name="T2" fmla="*/ 0 w 166"/>
              <a:gd name="T3" fmla="*/ 63885 h 66"/>
              <a:gd name="T4" fmla="*/ 160663 w 166"/>
              <a:gd name="T5" fmla="*/ 131763 h 66"/>
              <a:gd name="T6" fmla="*/ 333375 w 166"/>
              <a:gd name="T7" fmla="*/ 63885 h 66"/>
              <a:gd name="T8" fmla="*/ 164679 w 166"/>
              <a:gd name="T9" fmla="*/ 0 h 66"/>
              <a:gd name="T10" fmla="*/ 164679 w 166"/>
              <a:gd name="T11" fmla="*/ 11978 h 66"/>
              <a:gd name="T12" fmla="*/ 303251 w 166"/>
              <a:gd name="T13" fmla="*/ 63885 h 66"/>
              <a:gd name="T14" fmla="*/ 164679 w 166"/>
              <a:gd name="T15" fmla="*/ 117788 h 66"/>
              <a:gd name="T16" fmla="*/ 164679 w 166"/>
              <a:gd name="T17" fmla="*/ 11978 h 66"/>
              <a:gd name="T18" fmla="*/ 156646 w 166"/>
              <a:gd name="T19" fmla="*/ 13975 h 66"/>
              <a:gd name="T20" fmla="*/ 156646 w 166"/>
              <a:gd name="T21" fmla="*/ 117788 h 66"/>
              <a:gd name="T22" fmla="*/ 30124 w 166"/>
              <a:gd name="T23" fmla="*/ 63885 h 66"/>
              <a:gd name="T24" fmla="*/ 156646 w 166"/>
              <a:gd name="T25" fmla="*/ 13975 h 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66" h="66">
                <a:moveTo>
                  <a:pt x="82" y="0"/>
                </a:moveTo>
                <a:lnTo>
                  <a:pt x="0" y="32"/>
                </a:lnTo>
                <a:lnTo>
                  <a:pt x="80" y="66"/>
                </a:lnTo>
                <a:lnTo>
                  <a:pt x="166" y="32"/>
                </a:lnTo>
                <a:lnTo>
                  <a:pt x="82" y="0"/>
                </a:lnTo>
                <a:close/>
                <a:moveTo>
                  <a:pt x="82" y="6"/>
                </a:moveTo>
                <a:lnTo>
                  <a:pt x="151" y="32"/>
                </a:lnTo>
                <a:lnTo>
                  <a:pt x="82" y="59"/>
                </a:lnTo>
                <a:lnTo>
                  <a:pt x="82" y="6"/>
                </a:lnTo>
                <a:close/>
                <a:moveTo>
                  <a:pt x="78" y="7"/>
                </a:moveTo>
                <a:lnTo>
                  <a:pt x="78" y="59"/>
                </a:lnTo>
                <a:lnTo>
                  <a:pt x="15" y="32"/>
                </a:lnTo>
                <a:lnTo>
                  <a:pt x="7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44" name="TextBox 13"/>
          <p:cNvSpPr txBox="1">
            <a:spLocks noChangeArrowheads="1"/>
          </p:cNvSpPr>
          <p:nvPr/>
        </p:nvSpPr>
        <p:spPr bwMode="auto">
          <a:xfrm>
            <a:off x="2555655" y="3893172"/>
            <a:ext cx="138870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1.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准备数据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6" name="TextBox 13"/>
          <p:cNvSpPr txBox="1">
            <a:spLocks noChangeArrowheads="1"/>
          </p:cNvSpPr>
          <p:nvPr/>
        </p:nvSpPr>
        <p:spPr bwMode="auto">
          <a:xfrm>
            <a:off x="6878298" y="3893172"/>
            <a:ext cx="1366800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4.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模型使用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8" name="TextBox 13"/>
          <p:cNvSpPr txBox="1">
            <a:spLocks noChangeArrowheads="1"/>
          </p:cNvSpPr>
          <p:nvPr/>
        </p:nvSpPr>
        <p:spPr bwMode="auto">
          <a:xfrm>
            <a:off x="2434374" y="5753035"/>
            <a:ext cx="1509988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2.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上传数据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50" name="TextBox 13"/>
          <p:cNvSpPr txBox="1">
            <a:spLocks noChangeArrowheads="1"/>
          </p:cNvSpPr>
          <p:nvPr/>
        </p:nvSpPr>
        <p:spPr bwMode="auto">
          <a:xfrm>
            <a:off x="6878298" y="5753035"/>
            <a:ext cx="1477287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3.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模型微调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48881" y="4294798"/>
            <a:ext cx="249548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不同任务数据构造方式不一样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15188" y="6093704"/>
            <a:ext cx="2929174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命令行或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AI Studio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的图形交互界面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78298" y="6093704"/>
            <a:ext cx="3412712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服务提供商完成，百度、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OpenAI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等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878298" y="4294798"/>
            <a:ext cx="4009596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获取到微调后模型的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id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，使用时替换原模型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id</a:t>
            </a:r>
            <a:endParaRPr kumimoji="0" lang="en-US" altLang="zh-CN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55740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基于开源模型微调（全量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高效）：基本流程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852" y="2248568"/>
            <a:ext cx="6968296" cy="3580348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70769" y="2746077"/>
            <a:ext cx="1039149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全量微调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270769" y="4359885"/>
            <a:ext cx="1039149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高效微调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"/>
          <p:cNvSpPr txBox="1"/>
          <p:nvPr/>
        </p:nvSpPr>
        <p:spPr>
          <a:xfrm>
            <a:off x="1268675" y="1487791"/>
            <a:ext cx="9654651" cy="208407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6475">
                <a:solidFill>
                  <a:schemeClr val="bg1"/>
                </a:solidFill>
              </a:rPr>
              <a:t>应用开发者</a:t>
            </a:r>
            <a:endParaRPr lang="zh-CN" sz="6475">
              <a:solidFill>
                <a:schemeClr val="bg1"/>
              </a:solidFill>
            </a:endParaRPr>
          </a:p>
          <a:p>
            <a:r>
              <a:rPr lang="zh-CN" sz="6475">
                <a:solidFill>
                  <a:schemeClr val="bg1"/>
                </a:solidFill>
              </a:rPr>
              <a:t>能力模型和技术栈</a:t>
            </a:r>
            <a:endParaRPr lang="zh-CN" sz="6475">
              <a:solidFill>
                <a:schemeClr val="bg1"/>
              </a:solidFill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5437165" y="3638057"/>
            <a:ext cx="131699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2000" dirty="0" err="1">
                <a:solidFill>
                  <a:schemeClr val="bg1"/>
                </a:solidFill>
              </a:rPr>
              <a:t>人人皆可</a:t>
            </a:r>
            <a:r>
              <a:rPr lang="en-US" altLang="zh-CN" sz="2000" dirty="0" err="1">
                <a:solidFill>
                  <a:schemeClr val="bg1"/>
                </a:solidFill>
              </a:rPr>
              <a:t>AI</a:t>
            </a:r>
            <a:endParaRPr lang="en-US" altLang="zh-CN" sz="2000" dirty="0" err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6881495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</a:rPr>
              <a:t>LLM</a:t>
            </a:r>
            <a:r>
              <a:rPr lang="zh-CN" altLang="en-US" sz="3500">
                <a:solidFill>
                  <a:schemeClr val="bg1"/>
                </a:solidFill>
              </a:rPr>
              <a:t>时代对应用开发者的能力要求</a:t>
            </a:r>
            <a:endParaRPr lang="zh-CN" altLang="en-US" sz="3500">
              <a:solidFill>
                <a:schemeClr val="bg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4907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需求越复杂，对于开发者能力要求越高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2" name="圆角矩形"/>
          <p:cNvSpPr/>
          <p:nvPr/>
        </p:nvSpPr>
        <p:spPr>
          <a:xfrm>
            <a:off x="1106625" y="3333117"/>
            <a:ext cx="3014897" cy="599423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4" name="说明文字"/>
          <p:cNvSpPr txBox="1"/>
          <p:nvPr/>
        </p:nvSpPr>
        <p:spPr>
          <a:xfrm>
            <a:off x="2168302" y="3441634"/>
            <a:ext cx="89154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Prompt</a:t>
            </a:r>
            <a:endParaRPr lang="en-US" alt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5" name="圆角矩形"/>
          <p:cNvSpPr/>
          <p:nvPr/>
        </p:nvSpPr>
        <p:spPr>
          <a:xfrm>
            <a:off x="1087259" y="4199869"/>
            <a:ext cx="3014897" cy="599423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7" name="说明文字"/>
          <p:cNvSpPr txBox="1"/>
          <p:nvPr/>
        </p:nvSpPr>
        <p:spPr>
          <a:xfrm>
            <a:off x="1645222" y="4321094"/>
            <a:ext cx="186055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辅助</a:t>
            </a:r>
            <a:endParaRPr lang="zh-CN" altLang="en-US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48" name="圆角矩形"/>
          <p:cNvSpPr/>
          <p:nvPr/>
        </p:nvSpPr>
        <p:spPr>
          <a:xfrm>
            <a:off x="1106625" y="5066620"/>
            <a:ext cx="3014897" cy="599423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0" name="说明文字"/>
          <p:cNvSpPr txBox="1"/>
          <p:nvPr/>
        </p:nvSpPr>
        <p:spPr>
          <a:xfrm>
            <a:off x="2315471" y="5187855"/>
            <a:ext cx="55753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微调</a:t>
            </a:r>
            <a:endParaRPr 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4410756" y="2276824"/>
          <a:ext cx="63881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050"/>
                <a:gridCol w="3194050"/>
              </a:tblGrid>
              <a:tr h="97599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API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非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API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65505"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熟悉一门编程语言、写过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项目（或至少能写代码）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115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少量系统设计能力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少量算法基础</a:t>
                      </a:r>
                      <a:endParaRPr 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少量系统设计能力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2169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无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一定算法基础</a:t>
                      </a:r>
                      <a:endParaRPr 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可用的算力资源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6881495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</a:rPr>
              <a:t>LLM</a:t>
            </a:r>
            <a:r>
              <a:rPr lang="zh-CN" altLang="en-US" sz="3500">
                <a:solidFill>
                  <a:schemeClr val="bg1"/>
                </a:solidFill>
              </a:rPr>
              <a:t>时代对应用开发者的能力要求</a:t>
            </a:r>
            <a:endParaRPr lang="zh-CN" altLang="en-US" sz="3500">
              <a:solidFill>
                <a:schemeClr val="bg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29070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英语和编程是基础能力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194" name="稻壳儿小白白(http://dwz.cn/Wu2UP)"/>
          <p:cNvSpPr>
            <a:spLocks noChangeShapeType="1"/>
          </p:cNvSpPr>
          <p:nvPr/>
        </p:nvSpPr>
        <p:spPr bwMode="auto">
          <a:xfrm flipV="1">
            <a:off x="1515110" y="3686175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>
            <a:spLocks noChangeArrowheads="1"/>
          </p:cNvSpPr>
          <p:nvPr/>
        </p:nvSpPr>
        <p:spPr bwMode="auto">
          <a:xfrm>
            <a:off x="1506538" y="2322195"/>
            <a:ext cx="914400" cy="91440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198" name="稻壳儿小白白(http://dwz.cn/Wu2UP)"/>
          <p:cNvSpPr>
            <a:spLocks noChangeArrowheads="1"/>
          </p:cNvSpPr>
          <p:nvPr/>
        </p:nvSpPr>
        <p:spPr bwMode="auto">
          <a:xfrm>
            <a:off x="1506538" y="4316413"/>
            <a:ext cx="914400" cy="914400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200" name="稻壳儿小白白(http://dwz.cn/Wu2UP)"/>
          <p:cNvSpPr/>
          <p:nvPr/>
        </p:nvSpPr>
        <p:spPr bwMode="auto">
          <a:xfrm>
            <a:off x="1778000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203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2603183"/>
            <a:ext cx="347662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稻壳儿小白白(http://dwz.cn/Wu2UP)"/>
          <p:cNvSpPr>
            <a:spLocks noChangeArrowheads="1"/>
          </p:cNvSpPr>
          <p:nvPr/>
        </p:nvSpPr>
        <p:spPr bwMode="auto">
          <a:xfrm>
            <a:off x="3270885" y="2499995"/>
            <a:ext cx="425069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chemeClr val="bg1"/>
                </a:solidFill>
                <a:sym typeface="Arial" panose="020B0604020202090204" pitchFamily="34" charset="0"/>
              </a:rPr>
              <a:t>arxiv, arxiv-sanity-lite, papers.cool, etc...</a:t>
            </a:r>
            <a:endParaRPr lang="en-US" altLang="zh-CN" sz="1600">
              <a:solidFill>
                <a:schemeClr val="bg1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chemeClr val="bg1"/>
                </a:solidFill>
                <a:sym typeface="Arial" panose="020B0604020202090204" pitchFamily="34" charset="0"/>
              </a:rPr>
              <a:t>Twitter, Reddit, Stackoverflow, etc...</a:t>
            </a:r>
            <a:endParaRPr lang="en-US" altLang="zh-CN" sz="1600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205" name="稻壳儿小白白(http://dwz.cn/Wu2UP)"/>
          <p:cNvSpPr txBox="1">
            <a:spLocks noChangeArrowheads="1"/>
          </p:cNvSpPr>
          <p:nvPr/>
        </p:nvSpPr>
        <p:spPr bwMode="auto">
          <a:xfrm>
            <a:off x="2630805" y="2159000"/>
            <a:ext cx="20923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sym typeface="Arial" panose="020B0604020202090204" pitchFamily="34" charset="0"/>
              </a:rPr>
              <a:t>英语：抬头看天</a:t>
            </a:r>
            <a:endParaRPr lang="zh-CN" altLang="en-US" sz="1600" b="1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208" name="稻壳儿小白白(http://dwz.cn/Wu2UP)"/>
          <p:cNvSpPr>
            <a:spLocks noChangeArrowheads="1"/>
          </p:cNvSpPr>
          <p:nvPr/>
        </p:nvSpPr>
        <p:spPr bwMode="auto">
          <a:xfrm>
            <a:off x="3270885" y="4515485"/>
            <a:ext cx="42513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chemeClr val="bg1"/>
                </a:solidFill>
                <a:sym typeface="Arial" panose="020B0604020202090204" pitchFamily="34" charset="0"/>
              </a:rPr>
              <a:t>Python, NumPy, Sklearn, PyTorch, etc...</a:t>
            </a:r>
            <a:endParaRPr lang="en-US" altLang="zh-CN" sz="1600">
              <a:solidFill>
                <a:schemeClr val="bg1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chemeClr val="bg1"/>
                </a:solidFill>
                <a:sym typeface="Arial" panose="020B0604020202090204" pitchFamily="34" charset="0"/>
              </a:rPr>
              <a:t>C++, Cuda, Rust, etc...</a:t>
            </a:r>
            <a:endParaRPr lang="en-US" altLang="zh-CN" sz="1600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209" name="稻壳儿小白白(http://dwz.cn/Wu2UP)"/>
          <p:cNvSpPr txBox="1">
            <a:spLocks noChangeArrowheads="1"/>
          </p:cNvSpPr>
          <p:nvPr/>
        </p:nvSpPr>
        <p:spPr bwMode="auto">
          <a:xfrm>
            <a:off x="2630805" y="4010025"/>
            <a:ext cx="209169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sym typeface="Arial" panose="020B0604020202090204" pitchFamily="34" charset="0"/>
              </a:rPr>
              <a:t>编程：低头走路</a:t>
            </a:r>
            <a:endParaRPr lang="zh-CN" altLang="en-US" sz="1600" b="1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7821295" y="2266315"/>
            <a:ext cx="2383790" cy="10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 sz="1600">
                <a:latin typeface="Microsoft YaHei" panose="020B0503020204020204" charset="-122"/>
                <a:ea typeface="Microsoft YaHei" panose="020B0503020204020204" charset="-122"/>
              </a:rPr>
              <a:t>无他，多读</a:t>
            </a:r>
            <a:endParaRPr lang="zh-CN" altLang="en-US" sz="160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>
                <a:latin typeface="Microsoft YaHei" panose="020B0503020204020204" charset="-122"/>
                <a:ea typeface="Microsoft YaHei" panose="020B0503020204020204" charset="-122"/>
              </a:rPr>
              <a:t>读原始文献</a:t>
            </a:r>
            <a:endParaRPr lang="zh-CN" altLang="en-US" sz="16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821295" y="4204970"/>
            <a:ext cx="2383790" cy="10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无他，多写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亲自写一下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8" name="稻壳儿小白白(http://dwz.cn/Wu2UP)"/>
          <p:cNvSpPr>
            <a:spLocks noChangeShapeType="1"/>
          </p:cNvSpPr>
          <p:nvPr/>
        </p:nvSpPr>
        <p:spPr bwMode="auto">
          <a:xfrm flipV="1">
            <a:off x="7332028" y="1675448"/>
            <a:ext cx="0" cy="402113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5384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时代的应用开发技术栈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3764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工具总是太多，选择是个难题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1711053" y="2316964"/>
          <a:ext cx="8769350" cy="378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535"/>
                <a:gridCol w="2853055"/>
                <a:gridCol w="3032760"/>
              </a:tblGrid>
              <a:tr h="1051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API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开源模型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开发工具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/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平台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7355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GPT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系列、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百度、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讯飞、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千问、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智谱、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……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ChatGLM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MOSS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LLaMA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Qwen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InternLLM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……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SentenceTransformer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Transformers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PEFT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DeepSpeedChat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ModelScope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PaddleNLP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GPTQ/GGML/AWQ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……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7474910" y="3663894"/>
            <a:ext cx="219285" cy="2307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E</a:t>
            </a:r>
            <a:endParaRPr 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7474910" y="4498397"/>
            <a:ext cx="219285" cy="2307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</a:t>
            </a:r>
            <a:endParaRPr 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910" y="5266658"/>
            <a:ext cx="219285" cy="2307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Q</a:t>
            </a:r>
            <a:endParaRPr 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5384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时代的应用开发技术栈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3764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工具总是太多，选择是个难题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450379" y="3271769"/>
            <a:ext cx="1219775" cy="11984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83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选</a:t>
            </a:r>
            <a:endParaRPr lang="zh-CN" altLang="en-US" sz="28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zh-CN" altLang="en-US" sz="216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模型</a:t>
            </a:r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403" y="1499973"/>
            <a:ext cx="5711320" cy="474204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670155" y="3870997"/>
            <a:ext cx="11512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307001" y="192456"/>
            <a:ext cx="8482313" cy="464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52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îSļídè"/>
          <p:cNvSpPr txBox="1"/>
          <p:nvPr/>
        </p:nvSpPr>
        <p:spPr>
          <a:xfrm>
            <a:off x="2634600" y="2116644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355" dirty="0">
                <a:solidFill>
                  <a:schemeClr val="tx2"/>
                </a:solidFill>
              </a:rPr>
              <a:t>02</a:t>
            </a:r>
            <a:endParaRPr lang="en-US" altLang="zh-CN" sz="3355" dirty="0">
              <a:solidFill>
                <a:schemeClr val="tx2"/>
              </a:solidFill>
            </a:endParaRPr>
          </a:p>
        </p:txBody>
      </p:sp>
      <p:sp>
        <p:nvSpPr>
          <p:cNvPr id="8" name="íṣļíḓe"/>
          <p:cNvSpPr txBox="1"/>
          <p:nvPr/>
        </p:nvSpPr>
        <p:spPr>
          <a:xfrm>
            <a:off x="2634600" y="2960965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355" dirty="0">
                <a:solidFill>
                  <a:schemeClr val="accent1"/>
                </a:solidFill>
              </a:rPr>
              <a:t>03</a:t>
            </a:r>
            <a:endParaRPr lang="en-US" altLang="zh-CN" sz="3355" dirty="0">
              <a:solidFill>
                <a:schemeClr val="accent1"/>
              </a:solidFill>
            </a:endParaRPr>
          </a:p>
        </p:txBody>
      </p:sp>
      <p:sp>
        <p:nvSpPr>
          <p:cNvPr id="11" name="îS1iḍe"/>
          <p:cNvSpPr txBox="1"/>
          <p:nvPr/>
        </p:nvSpPr>
        <p:spPr>
          <a:xfrm>
            <a:off x="2634600" y="1341224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355" dirty="0">
                <a:solidFill>
                  <a:schemeClr val="accent1"/>
                </a:solidFill>
              </a:rPr>
              <a:t>01</a:t>
            </a:r>
            <a:endParaRPr lang="en-US" altLang="zh-CN" sz="3355" dirty="0">
              <a:solidFill>
                <a:schemeClr val="accent1"/>
              </a:solidFill>
            </a:endParaRPr>
          </a:p>
        </p:txBody>
      </p:sp>
      <p:sp>
        <p:nvSpPr>
          <p:cNvPr id="12" name="îS1iḍe"/>
          <p:cNvSpPr txBox="1"/>
          <p:nvPr/>
        </p:nvSpPr>
        <p:spPr>
          <a:xfrm>
            <a:off x="3534402" y="2116644"/>
            <a:ext cx="495363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以前的应用开发范式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3" name="îS1iḍe"/>
          <p:cNvSpPr txBox="1"/>
          <p:nvPr/>
        </p:nvSpPr>
        <p:spPr>
          <a:xfrm>
            <a:off x="3534402" y="2960964"/>
            <a:ext cx="495363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时代的应用开发范式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5" name="îS1iḍe"/>
          <p:cNvSpPr txBox="1"/>
          <p:nvPr/>
        </p:nvSpPr>
        <p:spPr>
          <a:xfrm>
            <a:off x="3496217" y="1341223"/>
            <a:ext cx="580707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大语言模型（</a:t>
            </a:r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）基本原理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3" name="íṣļíḓe"/>
          <p:cNvSpPr txBox="1"/>
          <p:nvPr/>
        </p:nvSpPr>
        <p:spPr>
          <a:xfrm>
            <a:off x="2634600" y="3735997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r>
              <a:rPr lang="en-US" altLang="zh-CN" sz="3355" dirty="0"/>
              <a:t>04</a:t>
            </a:r>
            <a:endParaRPr lang="en-US" altLang="zh-CN" sz="3355" dirty="0"/>
          </a:p>
        </p:txBody>
      </p:sp>
      <p:sp>
        <p:nvSpPr>
          <p:cNvPr id="6" name="îS1iḍe"/>
          <p:cNvSpPr txBox="1"/>
          <p:nvPr/>
        </p:nvSpPr>
        <p:spPr>
          <a:xfrm>
            <a:off x="3534402" y="3803762"/>
            <a:ext cx="751395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时代应用开发者能力模型与技术栈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0" name="íṣļíḓe"/>
          <p:cNvSpPr txBox="1"/>
          <p:nvPr/>
        </p:nvSpPr>
        <p:spPr>
          <a:xfrm>
            <a:off x="2634600" y="4578875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US" altLang="zh-CN" sz="3355" dirty="0">
                <a:solidFill>
                  <a:schemeClr val="accent1"/>
                </a:solidFill>
                <a:sym typeface="+mn-ea"/>
              </a:rPr>
              <a:t>05</a:t>
            </a:r>
            <a:endParaRPr lang="en-US" altLang="zh-CN" sz="3355" dirty="0"/>
          </a:p>
        </p:txBody>
      </p:sp>
      <p:sp>
        <p:nvSpPr>
          <p:cNvPr id="16" name="îS1iḍe"/>
          <p:cNvSpPr txBox="1"/>
          <p:nvPr/>
        </p:nvSpPr>
        <p:spPr>
          <a:xfrm>
            <a:off x="3534402" y="4578875"/>
            <a:ext cx="645668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 as Infra 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之于程序员</a:t>
            </a:r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/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工程师</a:t>
            </a:r>
            <a:endParaRPr lang="zh-CN" altLang="en-US" sz="3355" b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28115" y="1616075"/>
            <a:ext cx="921385" cy="36264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4800">
                <a:solidFill>
                  <a:schemeClr val="bg1"/>
                </a:solidFill>
              </a:rPr>
              <a:t>CONTENTS</a:t>
            </a:r>
            <a:endParaRPr 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5384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时代的应用开发技术栈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3764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工具总是太多，选择是个难题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450379" y="3271769"/>
            <a:ext cx="1219775" cy="11984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83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选</a:t>
            </a:r>
            <a:endParaRPr lang="zh-CN" altLang="en-US" sz="28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zh-CN" altLang="en-US" sz="216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工具</a:t>
            </a:r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670155" y="3870997"/>
            <a:ext cx="11512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403" y="1431447"/>
            <a:ext cx="4574538" cy="4879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"/>
          <p:cNvSpPr txBox="1"/>
          <p:nvPr/>
        </p:nvSpPr>
        <p:spPr>
          <a:xfrm>
            <a:off x="1261061" y="2367217"/>
            <a:ext cx="9654651" cy="902335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52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LLM as Infra</a:t>
            </a:r>
            <a:endParaRPr lang="en-US" altLang="zh-CN" sz="5275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5437165" y="3785009"/>
            <a:ext cx="106299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2000" dirty="0" err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万物皆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2000" dirty="0" err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335788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Infra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lang="en-US" altLang="zh-CN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to NextOS</a:t>
            </a:r>
            <a:endParaRPr lang="en-US" altLang="zh-CN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4907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重构正在默默发生，颠覆也许即将到来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39" y="1887530"/>
            <a:ext cx="8699084" cy="40910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20240"/>
              </a:gs>
              <a:gs pos="100000">
                <a:srgbClr val="02034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17445">
              <a:defRPr/>
            </a:pPr>
            <a:endParaRPr lang="zh-CN" altLang="en-US" sz="476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333510"/>
            <a:ext cx="12191999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17445">
              <a:lnSpc>
                <a:spcPct val="150000"/>
              </a:lnSpc>
              <a:defRPr/>
            </a:pPr>
            <a:r>
              <a:rPr lang="zh-CN" altLang="en-US" sz="5400" b="1" spc="260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19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让世界享受</a:t>
            </a:r>
            <a:r>
              <a:rPr lang="en-US" altLang="zh-CN" sz="5400" b="1" spc="260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19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5400" b="1" spc="260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19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的乐趣</a:t>
            </a:r>
            <a:endParaRPr lang="zh-CN" altLang="en-US" sz="5400" b="1" spc="260" dirty="0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5B9BD5">
                      <a:lumMod val="60000"/>
                      <a:lumOff val="40000"/>
                    </a:srgbClr>
                  </a:gs>
                </a:gsLst>
                <a:lin ang="198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491" y="420454"/>
            <a:ext cx="1934831" cy="274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815" y="344805"/>
            <a:ext cx="1002665" cy="425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1242512" y="1915202"/>
            <a:ext cx="9131047" cy="108712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6475">
                <a:solidFill>
                  <a:schemeClr val="bg1"/>
                </a:solidFill>
                <a:sym typeface="+mn-ea"/>
              </a:rPr>
              <a:t>大模型基本原理</a:t>
            </a:r>
            <a:endParaRPr lang="zh-CN" altLang="en-US" sz="6475">
              <a:solidFill>
                <a:schemeClr val="bg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858746" y="3104308"/>
            <a:ext cx="589153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语言模型何以具备如此能力，以及如何更好地使用？</a:t>
            </a:r>
            <a:endParaRPr 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16038" y="3920159"/>
            <a:ext cx="5183996" cy="202628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大语言模型工作原理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和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Embedding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概念</a:t>
            </a:r>
            <a:endParaRPr kumimoji="0" lang="en-US" altLang="zh-CN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训练原理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生成原理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如何更好地生成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</a:rPr>
              <a:t>大模型基本原理</a:t>
            </a:r>
            <a:endParaRPr lang="zh-CN" altLang="en-US" sz="3500">
              <a:solidFill>
                <a:schemeClr val="bg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2621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语言模型：工作原理</a:t>
            </a:r>
            <a:endParaRPr 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485" y="1499606"/>
            <a:ext cx="5963437" cy="491666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407987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Token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和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WordEmbedding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概念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4055" y="1947586"/>
            <a:ext cx="9616491" cy="187515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化：为了将文字表示成数字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句子：		 我是一名AI工程师。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字：		 我 / 是 / 一 / 名 / A / I / 工 / 程 / 师 / 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词：		 我 / 是 / 一名 / AI / 工程师 / 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Bi-Gram：	 我是 / 是一 / 一名 / 名A / AI / I工 / 工程 / 程师 / 师。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Tri-Gram：	 我是一 / 是一名 / 一名A / 名AI / AI工 / I工程 / 工程师 / 程师。 / 师。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84372" y="4434494"/>
            <a:ext cx="9616173" cy="20599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WordEmbedding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：把每个单词表示成一串小数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AI 	 [0.70753, 0.93948, 0.00133, 0.70741, 0.79584, 0.30115, 0.28655, 0.55261,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工程师 	 [0.73236, 0.73890, 0.64466, 0.54484, 0.80536, 0.46147, 0.96903, 0.88725,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是 	 [0.41284, 0.41901,   0.37967, 0.90657, 0.99241, 0.05147, 0.85335, 0.29367,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我 	 [0.69308, 0.84442, 0.21239, 0.55487, 0.08609, 0.52786, 0.55209, 0.43071,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一名 	 [0.54362, 0.46765, 0.37969, 0.55248, 0.90865, 0.08897, 0.34130, 0.29651,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... 	 ................................................................................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2621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语言模型：训练原理</a:t>
            </a:r>
            <a:endParaRPr 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0582" y="2109824"/>
            <a:ext cx="6970519" cy="26380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610582" y="5241558"/>
            <a:ext cx="6970837" cy="119761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语言模型训练就是要学习词、句内在的「语言关系」，对这种关系进行建模。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具体来说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,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给定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X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让模型输出下个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，如果这个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不是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Y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，则将误差回传，更新参数。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2621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语言模型：生成原理</a:t>
            </a:r>
            <a:endParaRPr 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681" y="1714865"/>
            <a:ext cx="4069920" cy="454742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741795" y="4301490"/>
            <a:ext cx="4918075" cy="14751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多看一个词（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Beam Search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）：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「我喜欢你」概率：0.3×0.8=0.24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「我喜欢吃」概率：0.3×0.1=0.03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「我想你」概率：0.4×0.5=0.2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「我想去」概率：0.4×0.3=0.12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41795" y="2342515"/>
            <a:ext cx="5084445" cy="9207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只看下一个词（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Greedy Decoding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）：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「我喜欢」概率：0.3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「我想」概率：0.4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>
            <a:off x="4165018" y="3546955"/>
            <a:ext cx="1259966" cy="3670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5764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更好地生成：常用于模型生成时调整相关参数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Flowchart: Alternate Process 3"/>
          <p:cNvSpPr/>
          <p:nvPr/>
        </p:nvSpPr>
        <p:spPr>
          <a:xfrm>
            <a:off x="1291405" y="2677761"/>
            <a:ext cx="2542152" cy="406817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temperature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291405" y="3385002"/>
            <a:ext cx="2542152" cy="710912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采样参数：</a:t>
            </a: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top_p/top_k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1291405" y="4396340"/>
            <a:ext cx="2542469" cy="406818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repetition_penalty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291405" y="5540475"/>
            <a:ext cx="7394053" cy="713660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max_length: len(context) + len(generated)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max_new_tokens: len(generated)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038676" y="3546638"/>
            <a:ext cx="1512917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确定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/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重复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995037" y="2771773"/>
            <a:ext cx="2861866" cy="193768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从小到大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9479503" y="3556796"/>
            <a:ext cx="1259966" cy="3670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392896" y="3536739"/>
            <a:ext cx="1433731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随机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/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新颖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TABLE_BEAUTIFY" val="smartTable{375b48fc-fbba-4b6c-b904-d6795370fdad}"/>
</p:tagLst>
</file>

<file path=ppt/tags/tag2.xml><?xml version="1.0" encoding="utf-8"?>
<p:tagLst xmlns:p="http://schemas.openxmlformats.org/presentationml/2006/main">
  <p:tag name="KSO_WM_UNIT_TABLE_BEAUTIFY" val="smartTable{375b48fc-fbba-4b6c-b904-d6795370fdad}"/>
</p:tagLst>
</file>

<file path=ppt/tags/tag3.xml><?xml version="1.0" encoding="utf-8"?>
<p:tagLst xmlns:p="http://schemas.openxmlformats.org/presentationml/2006/main">
  <p:tag name="KSO_WM_UNIT_TABLE_BEAUTIFY" val="smartTable{375b48fc-fbba-4b6c-b904-d6795370fdad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3154</Words>
  <Application>WPS Spreadsheets</Application>
  <PresentationFormat>宽屏</PresentationFormat>
  <Paragraphs>416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SimSun</vt:lpstr>
      <vt:lpstr>Wingdings</vt:lpstr>
      <vt:lpstr>微软雅黑</vt:lpstr>
      <vt:lpstr>Microsoft YaHei</vt:lpstr>
      <vt:lpstr>FZLanTingHeiS-DB-GB</vt:lpstr>
      <vt:lpstr>FZLanTingKanHeiS-R-GB</vt:lpstr>
      <vt:lpstr>FZLanTingHeiS-R-GB</vt:lpstr>
      <vt:lpstr>Calibri</vt:lpstr>
      <vt:lpstr>Helvetica Neue</vt:lpstr>
      <vt:lpstr>宋体-简</vt:lpstr>
      <vt:lpstr>Arial Unicode MS</vt:lpstr>
      <vt:lpstr>SimSun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高超</dc:creator>
  <cp:lastModifiedBy>Yam</cp:lastModifiedBy>
  <cp:revision>99</cp:revision>
  <dcterms:created xsi:type="dcterms:W3CDTF">2024-03-12T00:48:35Z</dcterms:created>
  <dcterms:modified xsi:type="dcterms:W3CDTF">2024-03-12T00:48:35Z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827DCE47F0934A91A9C3A3876613A531_13</vt:lpwstr>
  </property>
  <property fmtid="{D5CDD505-2E9C-101B-9397-08002B2CF9AE}" pid="3" name="KSOProductBuildVer">
    <vt:lpwstr>1033-3.2.0.6370</vt:lpwstr>
  </property>
</Properties>
</file>